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3" r:id="rId1"/>
  </p:sldMasterIdLst>
  <p:notesMasterIdLst>
    <p:notesMasterId r:id="rId23"/>
  </p:notesMasterIdLst>
  <p:handoutMasterIdLst>
    <p:handoutMasterId r:id="rId24"/>
  </p:handoutMasterIdLst>
  <p:sldIdLst>
    <p:sldId id="1396" r:id="rId2"/>
    <p:sldId id="1402" r:id="rId3"/>
    <p:sldId id="1409" r:id="rId4"/>
    <p:sldId id="1410" r:id="rId5"/>
    <p:sldId id="1406" r:id="rId6"/>
    <p:sldId id="1407" r:id="rId7"/>
    <p:sldId id="1408" r:id="rId8"/>
    <p:sldId id="1429" r:id="rId9"/>
    <p:sldId id="1425" r:id="rId10"/>
    <p:sldId id="1411" r:id="rId11"/>
    <p:sldId id="1412" r:id="rId12"/>
    <p:sldId id="1413" r:id="rId13"/>
    <p:sldId id="1423" r:id="rId14"/>
    <p:sldId id="1421" r:id="rId15"/>
    <p:sldId id="1415" r:id="rId16"/>
    <p:sldId id="1426" r:id="rId17"/>
    <p:sldId id="1419" r:id="rId18"/>
    <p:sldId id="1417" r:id="rId19"/>
    <p:sldId id="1427" r:id="rId20"/>
    <p:sldId id="1420" r:id="rId21"/>
    <p:sldId id="1395" r:id="rId22"/>
  </p:sldIdLst>
  <p:sldSz cx="9144000" cy="6858000" type="screen4x3"/>
  <p:notesSz cx="7099300" cy="10234613"/>
  <p:defaultTex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p:defaultTextStyle>
  <p:extLst>
    <p:ext uri="{EFAFB233-063F-42B5-8137-9DF3F51BA10A}">
      <p15:sldGuideLst xmlns:p15="http://schemas.microsoft.com/office/powerpoint/2012/main" xmlns="">
        <p15:guide id="1" orient="horz" pos="2160">
          <p15:clr>
            <a:srgbClr val="A4A3A4"/>
          </p15:clr>
        </p15:guide>
        <p15:guide id="2" pos="2928">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xd" initials="z"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00FF"/>
    <a:srgbClr val="000000"/>
    <a:srgbClr val="CC00CC"/>
    <a:srgbClr val="BC0000"/>
    <a:srgbClr val="FF0000"/>
    <a:srgbClr val="006FDE"/>
    <a:srgbClr val="CC0000"/>
    <a:srgbClr val="CCECFF"/>
    <a:srgbClr val="CC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2" autoAdjust="0"/>
    <p:restoredTop sz="56373" autoAdjust="0"/>
  </p:normalViewPr>
  <p:slideViewPr>
    <p:cSldViewPr snapToGrid="0">
      <p:cViewPr>
        <p:scale>
          <a:sx n="75" d="100"/>
          <a:sy n="75" d="100"/>
        </p:scale>
        <p:origin x="-1680" y="226"/>
      </p:cViewPr>
      <p:guideLst>
        <p:guide orient="horz" pos="2160"/>
        <p:guide pos="2928"/>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63" d="100"/>
          <a:sy n="63" d="100"/>
        </p:scale>
        <p:origin x="2874" y="66"/>
      </p:cViewPr>
      <p:guideLst/>
    </p:cSldViewPr>
  </p:notesViewPr>
  <p:gridSpacing cx="78027213" cy="7802721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image" Target="../media/image75.wmf"/><Relationship Id="rId7" Type="http://schemas.openxmlformats.org/officeDocument/2006/relationships/image" Target="../media/image79.wmf"/><Relationship Id="rId12" Type="http://schemas.openxmlformats.org/officeDocument/2006/relationships/image" Target="../media/image84.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78.wmf"/><Relationship Id="rId11" Type="http://schemas.openxmlformats.org/officeDocument/2006/relationships/image" Target="../media/image83.wmf"/><Relationship Id="rId5" Type="http://schemas.openxmlformats.org/officeDocument/2006/relationships/image" Target="../media/image77.wmf"/><Relationship Id="rId10" Type="http://schemas.openxmlformats.org/officeDocument/2006/relationships/image" Target="../media/image82.wmf"/><Relationship Id="rId4" Type="http://schemas.openxmlformats.org/officeDocument/2006/relationships/image" Target="../media/image76.wmf"/><Relationship Id="rId9" Type="http://schemas.openxmlformats.org/officeDocument/2006/relationships/image" Target="../media/image8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4.wmf"/><Relationship Id="rId3" Type="http://schemas.openxmlformats.org/officeDocument/2006/relationships/image" Target="../media/image14.wmf"/><Relationship Id="rId7" Type="http://schemas.openxmlformats.org/officeDocument/2006/relationships/image" Target="../media/image18.wmf"/><Relationship Id="rId12" Type="http://schemas.openxmlformats.org/officeDocument/2006/relationships/image" Target="../media/image23.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11" Type="http://schemas.openxmlformats.org/officeDocument/2006/relationships/image" Target="../media/image22.wmf"/><Relationship Id="rId5" Type="http://schemas.openxmlformats.org/officeDocument/2006/relationships/image" Target="../media/image16.wmf"/><Relationship Id="rId10" Type="http://schemas.openxmlformats.org/officeDocument/2006/relationships/image" Target="../media/image21.wmf"/><Relationship Id="rId4" Type="http://schemas.openxmlformats.org/officeDocument/2006/relationships/image" Target="../media/image15.wmf"/><Relationship Id="rId9" Type="http://schemas.openxmlformats.org/officeDocument/2006/relationships/image" Target="../media/image20.wmf"/><Relationship Id="rId14"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11" Type="http://schemas.openxmlformats.org/officeDocument/2006/relationships/image" Target="../media/image36.wmf"/><Relationship Id="rId5" Type="http://schemas.openxmlformats.org/officeDocument/2006/relationships/image" Target="../media/image30.wmf"/><Relationship Id="rId10" Type="http://schemas.openxmlformats.org/officeDocument/2006/relationships/image" Target="../media/image35.wmf"/><Relationship Id="rId4" Type="http://schemas.openxmlformats.org/officeDocument/2006/relationships/image" Target="../media/image29.wmf"/><Relationship Id="rId9"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8.wmf"/><Relationship Id="rId1" Type="http://schemas.openxmlformats.org/officeDocument/2006/relationships/image" Target="../media/image37.emf"/><Relationship Id="rId4"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image" Target="../media/image58.wmf"/><Relationship Id="rId3" Type="http://schemas.openxmlformats.org/officeDocument/2006/relationships/image" Target="../media/image48.wmf"/><Relationship Id="rId7" Type="http://schemas.openxmlformats.org/officeDocument/2006/relationships/image" Target="../media/image52.wmf"/><Relationship Id="rId12" Type="http://schemas.openxmlformats.org/officeDocument/2006/relationships/image" Target="../media/image57.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11" Type="http://schemas.openxmlformats.org/officeDocument/2006/relationships/image" Target="../media/image56.wmf"/><Relationship Id="rId5" Type="http://schemas.openxmlformats.org/officeDocument/2006/relationships/image" Target="../media/image50.wmf"/><Relationship Id="rId10" Type="http://schemas.openxmlformats.org/officeDocument/2006/relationships/image" Target="../media/image55.wmf"/><Relationship Id="rId4" Type="http://schemas.openxmlformats.org/officeDocument/2006/relationships/image" Target="../media/image49.wmf"/><Relationship Id="rId9" Type="http://schemas.openxmlformats.org/officeDocument/2006/relationships/image" Target="../media/image54.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1.wmf"/><Relationship Id="rId7" Type="http://schemas.openxmlformats.org/officeDocument/2006/relationships/image" Target="../media/image65.wmf"/><Relationship Id="rId12" Type="http://schemas.openxmlformats.org/officeDocument/2006/relationships/image" Target="../media/image70.wmf"/><Relationship Id="rId2" Type="http://schemas.openxmlformats.org/officeDocument/2006/relationships/image" Target="../media/image60.wmf"/><Relationship Id="rId1" Type="http://schemas.openxmlformats.org/officeDocument/2006/relationships/image" Target="../media/image59.emf"/><Relationship Id="rId6" Type="http://schemas.openxmlformats.org/officeDocument/2006/relationships/image" Target="../media/image64.wmf"/><Relationship Id="rId11" Type="http://schemas.openxmlformats.org/officeDocument/2006/relationships/image" Target="../media/image69.wmf"/><Relationship Id="rId5" Type="http://schemas.openxmlformats.org/officeDocument/2006/relationships/image" Target="../media/image63.wmf"/><Relationship Id="rId10" Type="http://schemas.openxmlformats.org/officeDocument/2006/relationships/image" Target="../media/image68.wmf"/><Relationship Id="rId4" Type="http://schemas.openxmlformats.org/officeDocument/2006/relationships/image" Target="../media/image62.wmf"/><Relationship Id="rId9" Type="http://schemas.openxmlformats.org/officeDocument/2006/relationships/image" Target="../media/image6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3077188" cy="511242"/>
          </a:xfrm>
          <a:prstGeom prst="rect">
            <a:avLst/>
          </a:prstGeom>
        </p:spPr>
        <p:txBody>
          <a:bodyPr vert="horz" lIns="94265" tIns="47133" rIns="94265" bIns="47133" rtlCol="0"/>
          <a:lstStyle>
            <a:lvl1pPr algn="l">
              <a:defRPr sz="1200">
                <a:latin typeface="Arial" pitchFamily="34" charset="0"/>
                <a:ea typeface="宋体" pitchFamily="2" charset="-122"/>
                <a:cs typeface="+mn-cs"/>
              </a:defRPr>
            </a:lvl1pPr>
          </a:lstStyle>
          <a:p>
            <a:pPr>
              <a:defRPr/>
            </a:pPr>
            <a:endParaRPr lang="zh-CN" altLang="en-US"/>
          </a:p>
        </p:txBody>
      </p:sp>
      <p:sp>
        <p:nvSpPr>
          <p:cNvPr id="3" name="日期占位符 2"/>
          <p:cNvSpPr>
            <a:spLocks noGrp="1"/>
          </p:cNvSpPr>
          <p:nvPr>
            <p:ph type="dt" sz="quarter" idx="1"/>
          </p:nvPr>
        </p:nvSpPr>
        <p:spPr>
          <a:xfrm>
            <a:off x="4022113" y="1"/>
            <a:ext cx="3075538" cy="511242"/>
          </a:xfrm>
          <a:prstGeom prst="rect">
            <a:avLst/>
          </a:prstGeom>
        </p:spPr>
        <p:txBody>
          <a:bodyPr vert="horz" wrap="square" lIns="94265" tIns="47133" rIns="94265" bIns="47133" numCol="1" anchor="t" anchorCtr="0" compatLnSpc="1">
            <a:prstTxWarp prst="textNoShape">
              <a:avLst/>
            </a:prstTxWarp>
          </a:bodyPr>
          <a:lstStyle>
            <a:lvl1pPr algn="r">
              <a:defRPr sz="1200"/>
            </a:lvl1pPr>
          </a:lstStyle>
          <a:p>
            <a:fld id="{FF96FC5E-59E4-094D-B675-983E3C02BDA2}" type="datetime1">
              <a:rPr lang="zh-CN" altLang="en-US"/>
              <a:pPr/>
              <a:t>2016/10/4</a:t>
            </a:fld>
            <a:endParaRPr lang="zh-CN" altLang="en-US"/>
          </a:p>
        </p:txBody>
      </p:sp>
      <p:sp>
        <p:nvSpPr>
          <p:cNvPr id="4" name="页脚占位符 3"/>
          <p:cNvSpPr>
            <a:spLocks noGrp="1"/>
          </p:cNvSpPr>
          <p:nvPr>
            <p:ph type="ftr" sz="quarter" idx="2"/>
          </p:nvPr>
        </p:nvSpPr>
        <p:spPr>
          <a:xfrm>
            <a:off x="0" y="9721744"/>
            <a:ext cx="3077188" cy="511242"/>
          </a:xfrm>
          <a:prstGeom prst="rect">
            <a:avLst/>
          </a:prstGeom>
        </p:spPr>
        <p:txBody>
          <a:bodyPr vert="horz" lIns="94265" tIns="47133" rIns="94265" bIns="47133" rtlCol="0" anchor="b"/>
          <a:lstStyle>
            <a:lvl1pPr algn="l">
              <a:defRPr sz="1200">
                <a:latin typeface="Arial" pitchFamily="34" charset="0"/>
                <a:ea typeface="宋体" pitchFamily="2" charset="-122"/>
                <a:cs typeface="+mn-cs"/>
              </a:defRPr>
            </a:lvl1pPr>
          </a:lstStyle>
          <a:p>
            <a:pPr>
              <a:defRPr/>
            </a:pPr>
            <a:endParaRPr lang="zh-CN" altLang="en-US"/>
          </a:p>
        </p:txBody>
      </p:sp>
      <p:sp>
        <p:nvSpPr>
          <p:cNvPr id="5" name="灯片编号占位符 4"/>
          <p:cNvSpPr>
            <a:spLocks noGrp="1"/>
          </p:cNvSpPr>
          <p:nvPr>
            <p:ph type="sldNum" sz="quarter" idx="3"/>
          </p:nvPr>
        </p:nvSpPr>
        <p:spPr>
          <a:xfrm>
            <a:off x="4022113" y="9721744"/>
            <a:ext cx="3075538" cy="511242"/>
          </a:xfrm>
          <a:prstGeom prst="rect">
            <a:avLst/>
          </a:prstGeom>
        </p:spPr>
        <p:txBody>
          <a:bodyPr vert="horz" wrap="square" lIns="94265" tIns="47133" rIns="94265" bIns="47133" numCol="1" anchor="b" anchorCtr="0" compatLnSpc="1">
            <a:prstTxWarp prst="textNoShape">
              <a:avLst/>
            </a:prstTxWarp>
          </a:bodyPr>
          <a:lstStyle>
            <a:lvl1pPr algn="r">
              <a:defRPr sz="1200"/>
            </a:lvl1pPr>
          </a:lstStyle>
          <a:p>
            <a:fld id="{A3C816BB-588E-BE4B-9CD3-A44151F99766}" type="slidenum">
              <a:rPr lang="zh-CN" altLang="en-US"/>
              <a:pPr/>
              <a:t>‹#›</a:t>
            </a:fld>
            <a:endParaRPr lang="zh-CN" altLang="en-US"/>
          </a:p>
        </p:txBody>
      </p:sp>
    </p:spTree>
    <p:extLst>
      <p:ext uri="{BB962C8B-B14F-4D97-AF65-F5344CB8AC3E}">
        <p14:creationId xmlns:p14="http://schemas.microsoft.com/office/powerpoint/2010/main" xmlns="" val="2321396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7188" cy="512871"/>
          </a:xfrm>
          <a:prstGeom prst="rect">
            <a:avLst/>
          </a:prstGeom>
          <a:noFill/>
          <a:ln>
            <a:noFill/>
          </a:ln>
          <a:extLst/>
        </p:spPr>
        <p:txBody>
          <a:bodyPr vert="horz" wrap="square" lIns="97178" tIns="48589" rIns="97178" bIns="48589" numCol="1" anchor="t" anchorCtr="0" compatLnSpc="1">
            <a:prstTxWarp prst="textNoShape">
              <a:avLst/>
            </a:prstTxWarp>
          </a:bodyPr>
          <a:lstStyle>
            <a:lvl1pPr eaLnBrk="1" hangingPunct="1">
              <a:buFont typeface="Arial" panose="020B0604020202020204" pitchFamily="34" charset="0"/>
              <a:buNone/>
              <a:defRPr sz="1200">
                <a:latin typeface="Times New Roman" pitchFamily="18" charset="0"/>
                <a:ea typeface="宋体" pitchFamily="2" charset="-122"/>
                <a:cs typeface="+mn-cs"/>
              </a:defRPr>
            </a:lvl1pPr>
          </a:lstStyle>
          <a:p>
            <a:pPr>
              <a:defRPr/>
            </a:pPr>
            <a:endParaRPr lang="zh-CN" altLang="en-US"/>
          </a:p>
        </p:txBody>
      </p:sp>
      <p:sp>
        <p:nvSpPr>
          <p:cNvPr id="3075" name="Rectangle 3"/>
          <p:cNvSpPr>
            <a:spLocks noGrp="1" noChangeArrowheads="1"/>
          </p:cNvSpPr>
          <p:nvPr>
            <p:ph type="dt" idx="1"/>
          </p:nvPr>
        </p:nvSpPr>
        <p:spPr bwMode="auto">
          <a:xfrm>
            <a:off x="4020463" y="0"/>
            <a:ext cx="3077188" cy="512871"/>
          </a:xfrm>
          <a:prstGeom prst="rect">
            <a:avLst/>
          </a:prstGeom>
          <a:noFill/>
          <a:ln>
            <a:noFill/>
          </a:ln>
          <a:extLst/>
        </p:spPr>
        <p:txBody>
          <a:bodyPr vert="horz" wrap="square" lIns="97178" tIns="48589" rIns="97178" bIns="48589" numCol="1" anchor="t" anchorCtr="0" compatLnSpc="1">
            <a:prstTxWarp prst="textNoShape">
              <a:avLst/>
            </a:prstTxWarp>
          </a:bodyPr>
          <a:lstStyle>
            <a:lvl1pPr algn="r">
              <a:buFont typeface="Arial" charset="0"/>
              <a:buNone/>
              <a:defRPr sz="1200">
                <a:latin typeface="Times New Roman" charset="0"/>
              </a:defRPr>
            </a:lvl1pPr>
          </a:lstStyle>
          <a:p>
            <a:fld id="{30E6F15A-298A-BC40-A625-F6DD196ADFBC}" type="datetime1">
              <a:rPr lang="en-US" altLang="zh-CN"/>
              <a:pPr/>
              <a:t>10/4/2016</a:t>
            </a:fld>
            <a:endParaRPr lang="en-US" altLang="zh-CN"/>
          </a:p>
        </p:txBody>
      </p:sp>
      <p:sp>
        <p:nvSpPr>
          <p:cNvPr id="104452" name="Rectangle 4"/>
          <p:cNvSpPr>
            <a:spLocks noGrp="1" noRot="1" noChangeAspect="1" noChangeArrowheads="1"/>
          </p:cNvSpPr>
          <p:nvPr>
            <p:ph type="sldImg" idx="2"/>
          </p:nvPr>
        </p:nvSpPr>
        <p:spPr bwMode="auto">
          <a:xfrm>
            <a:off x="992188" y="765175"/>
            <a:ext cx="5114925" cy="383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710755" y="4860058"/>
            <a:ext cx="5677790" cy="4607692"/>
          </a:xfrm>
          <a:prstGeom prst="rect">
            <a:avLst/>
          </a:prstGeom>
          <a:noFill/>
          <a:ln>
            <a:noFill/>
          </a:ln>
          <a:extLst/>
        </p:spPr>
        <p:txBody>
          <a:bodyPr vert="horz" wrap="square" lIns="97178" tIns="48589" rIns="97178" bIns="48589"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9720115"/>
            <a:ext cx="3077188" cy="511242"/>
          </a:xfrm>
          <a:prstGeom prst="rect">
            <a:avLst/>
          </a:prstGeom>
          <a:noFill/>
          <a:ln>
            <a:noFill/>
          </a:ln>
          <a:extLst/>
        </p:spPr>
        <p:txBody>
          <a:bodyPr vert="horz" wrap="square" lIns="97178" tIns="48589" rIns="97178" bIns="48589" numCol="1" anchor="b" anchorCtr="0" compatLnSpc="1">
            <a:prstTxWarp prst="textNoShape">
              <a:avLst/>
            </a:prstTxWarp>
          </a:bodyPr>
          <a:lstStyle>
            <a:lvl1pPr eaLnBrk="1" hangingPunct="1">
              <a:buFont typeface="Arial" panose="020B0604020202020204" pitchFamily="34" charset="0"/>
              <a:buNone/>
              <a:defRPr sz="1200">
                <a:latin typeface="Times New Roman" pitchFamily="18" charset="0"/>
                <a:ea typeface="宋体" pitchFamily="2" charset="-122"/>
                <a:cs typeface="+mn-cs"/>
              </a:defRPr>
            </a:lvl1pPr>
          </a:lstStyle>
          <a:p>
            <a:pPr>
              <a:defRPr/>
            </a:pPr>
            <a:endParaRPr lang="en-US"/>
          </a:p>
        </p:txBody>
      </p:sp>
      <p:sp>
        <p:nvSpPr>
          <p:cNvPr id="3079" name="Rectangle 7"/>
          <p:cNvSpPr>
            <a:spLocks noGrp="1" noChangeArrowheads="1"/>
          </p:cNvSpPr>
          <p:nvPr>
            <p:ph type="sldNum" sz="quarter" idx="5"/>
          </p:nvPr>
        </p:nvSpPr>
        <p:spPr bwMode="auto">
          <a:xfrm>
            <a:off x="4020463" y="9720115"/>
            <a:ext cx="3077188" cy="511242"/>
          </a:xfrm>
          <a:prstGeom prst="rect">
            <a:avLst/>
          </a:prstGeom>
          <a:noFill/>
          <a:ln>
            <a:noFill/>
          </a:ln>
          <a:extLst/>
        </p:spPr>
        <p:txBody>
          <a:bodyPr vert="horz" wrap="square" lIns="97178" tIns="48589" rIns="97178" bIns="48589" numCol="1" anchor="b" anchorCtr="0" compatLnSpc="1">
            <a:prstTxWarp prst="textNoShape">
              <a:avLst/>
            </a:prstTxWarp>
          </a:bodyPr>
          <a:lstStyle>
            <a:lvl1pPr algn="r">
              <a:buFont typeface="Arial" charset="0"/>
              <a:buNone/>
              <a:defRPr sz="1200">
                <a:latin typeface="Times New Roman" charset="0"/>
              </a:defRPr>
            </a:lvl1pPr>
          </a:lstStyle>
          <a:p>
            <a:fld id="{9043E2FA-6B8C-F44A-BD25-D85272975557}" type="slidenum">
              <a:rPr lang="zh-CN" altLang="en-US"/>
              <a:pPr/>
              <a:t>‹#›</a:t>
            </a:fld>
            <a:endParaRPr lang="en-US" altLang="zh-CN"/>
          </a:p>
        </p:txBody>
      </p:sp>
    </p:spTree>
    <p:extLst>
      <p:ext uri="{BB962C8B-B14F-4D97-AF65-F5344CB8AC3E}">
        <p14:creationId xmlns:p14="http://schemas.microsoft.com/office/powerpoint/2010/main" xmlns="" val="3005601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charset="0"/>
        <a:cs typeface="宋体"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charset="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charset="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charset="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defTabSz="971916">
              <a:defRPr/>
            </a:pPr>
            <a:r>
              <a:rPr lang="en-US" altLang="zh-CN" sz="1300" dirty="0" smtClean="0">
                <a:ea typeface="+mn-ea"/>
                <a:cs typeface="+mn-cs"/>
              </a:rPr>
              <a:t>Good morning everyone! I</a:t>
            </a:r>
            <a:r>
              <a:rPr lang="en-US" altLang="zh-CN" sz="1300" baseline="0" dirty="0" smtClean="0">
                <a:ea typeface="+mn-ea"/>
                <a:cs typeface="+mn-cs"/>
              </a:rPr>
              <a:t>’m</a:t>
            </a:r>
            <a:r>
              <a:rPr lang="en-US" altLang="zh-CN" sz="1300" dirty="0" smtClean="0">
                <a:ea typeface="+mn-ea"/>
                <a:cs typeface="+mn-cs"/>
              </a:rPr>
              <a:t> </a:t>
            </a:r>
            <a:r>
              <a:rPr lang="en-US" altLang="zh-CN" sz="1300" dirty="0" err="1" smtClean="0">
                <a:ea typeface="+mn-ea"/>
                <a:cs typeface="+mn-cs"/>
              </a:rPr>
              <a:t>Linglong</a:t>
            </a:r>
            <a:r>
              <a:rPr lang="en-US" altLang="zh-CN" sz="1300" baseline="0" dirty="0" smtClean="0">
                <a:ea typeface="+mn-ea"/>
                <a:cs typeface="+mn-cs"/>
              </a:rPr>
              <a:t> Dai </a:t>
            </a:r>
            <a:r>
              <a:rPr lang="en-US" altLang="zh-CN" sz="1300" dirty="0" smtClean="0">
                <a:ea typeface="+mn-ea"/>
                <a:cs typeface="+mn-cs"/>
              </a:rPr>
              <a:t>from </a:t>
            </a:r>
            <a:r>
              <a:rPr lang="en-US" altLang="zh-CN" sz="1300" dirty="0" err="1" smtClean="0">
                <a:ea typeface="+mn-ea"/>
                <a:cs typeface="+mn-cs"/>
              </a:rPr>
              <a:t>Tsinghua</a:t>
            </a:r>
            <a:r>
              <a:rPr lang="en-US" altLang="zh-CN" sz="1300" dirty="0" smtClean="0">
                <a:ea typeface="+mn-ea"/>
                <a:cs typeface="+mn-cs"/>
              </a:rPr>
              <a:t> University. The title of my presentation is </a:t>
            </a:r>
            <a:r>
              <a:rPr lang="en-US" altLang="zh-CN" sz="1400" dirty="0" smtClean="0"/>
              <a:t>Beamspace Channel Estimation for 3D Lens-Based Millimeter-Wave Massive MIMO Systems. </a:t>
            </a:r>
            <a:r>
              <a:rPr lang="en-US" altLang="zh-CN" sz="1400" dirty="0" smtClean="0"/>
              <a:t>As we know,</a:t>
            </a:r>
            <a:r>
              <a:rPr lang="en-US" altLang="zh-CN" sz="1400" baseline="0" dirty="0" smtClean="0"/>
              <a:t> the high energy consumption caused by the huge number of RF chains is a bottleneck problem for mmWave massive MIMO systems, and the beamspace MIMO with lens antenna array can be considered as a promising solution. However, to achieve the capacity-approaching performance, we need to know the information of the beamspace channel, which is the target of this paper.</a:t>
            </a:r>
            <a:endParaRPr lang="zh-CN" altLang="zh-CN" sz="1300" dirty="0" smtClean="0">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5A36ACB-4888-4C2E-936A-0D6AB3704CFE}" type="slidenum">
              <a:rPr lang="zh-CN" altLang="en-US" smtClean="0"/>
              <a:pPr>
                <a:defRPr/>
              </a:pPr>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We</a:t>
            </a:r>
            <a:r>
              <a:rPr lang="en-US" altLang="zh-CN" baseline="0" dirty="0" smtClean="0"/>
              <a:t> first review the procedure of channel estimation in TDD model. In summary, all the users need to transmit mutual orthogonal pilot sequences to base station overhead Q instants, as shown in the first equation. Here we assume Q can be divided into M blocks. During the </a:t>
            </a:r>
            <a:r>
              <a:rPr lang="en-US" altLang="zh-CN" baseline="0" dirty="0" err="1" smtClean="0"/>
              <a:t>mth</a:t>
            </a:r>
            <a:r>
              <a:rPr lang="en-US" altLang="zh-CN" baseline="0" dirty="0" smtClean="0"/>
              <a:t> block, the base station employs a combiner W to combine the received pilot signals like the second equation. If we only focus on the user k, then the channel measurements can be presented by this equation. It is worth pointing out that if we use traditional selecting network to design the combiner, each row of W will have one and only one nonzero element. This means that when Q is larger than N, the measurement vector </a:t>
            </a:r>
            <a:r>
              <a:rPr lang="en-US" altLang="zh-CN" baseline="0" dirty="0" err="1" smtClean="0"/>
              <a:t>z_k_bar</a:t>
            </a:r>
            <a:r>
              <a:rPr lang="en-US" altLang="zh-CN" baseline="0" dirty="0" smtClean="0"/>
              <a:t> cannot contain the complete information of the channel. In this case, the pilot overhead will be unaffordable.</a:t>
            </a:r>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0" dirty="0" smtClean="0"/>
              <a:t>To</a:t>
            </a:r>
            <a:r>
              <a:rPr lang="en-US" altLang="zh-CN" b="0" baseline="0" dirty="0" smtClean="0"/>
              <a:t> this end, we </a:t>
            </a:r>
            <a:r>
              <a:rPr lang="en-US" altLang="zh-CN" b="0" baseline="0" dirty="0" smtClean="0"/>
              <a:t>adopt the adaptive </a:t>
            </a:r>
            <a:r>
              <a:rPr lang="en-US" altLang="zh-CN" b="0" baseline="0" dirty="0" smtClean="0"/>
              <a:t>selecting network </a:t>
            </a:r>
            <a:r>
              <a:rPr lang="en-US" altLang="zh-CN" b="0" baseline="0" dirty="0" smtClean="0"/>
              <a:t>proposed in our previous work. </a:t>
            </a:r>
            <a:r>
              <a:rPr lang="en-US" altLang="zh-CN" b="0" baseline="0" dirty="0" smtClean="0"/>
              <a:t>Its key idea is to replace the traditional </a:t>
            </a:r>
            <a:r>
              <a:rPr kumimoji="1" lang="en-US" altLang="zh-CN" sz="1200" b="0" kern="1200" baseline="0" dirty="0" smtClean="0">
                <a:solidFill>
                  <a:schemeClr val="tx1"/>
                </a:solidFill>
                <a:latin typeface="Times New Roman" pitchFamily="18" charset="0"/>
                <a:ea typeface="宋体" charset="0"/>
                <a:cs typeface="宋体" charset="0"/>
              </a:rPr>
              <a:t>selecting network by a </a:t>
            </a:r>
            <a:r>
              <a:rPr kumimoji="1" lang="en-US" altLang="zh-CN" sz="1200" b="0" kern="1200" baseline="0" dirty="0" smtClean="0">
                <a:solidFill>
                  <a:schemeClr val="tx1"/>
                </a:solidFill>
                <a:latin typeface="Times New Roman" pitchFamily="18" charset="0"/>
                <a:ea typeface="宋体" charset="0"/>
                <a:cs typeface="宋体" charset="0"/>
              </a:rPr>
              <a:t>1-bit phase </a:t>
            </a:r>
            <a:r>
              <a:rPr kumimoji="1" lang="en-US" altLang="zh-CN" sz="1200" b="0" kern="1200" baseline="0" dirty="0" smtClean="0">
                <a:solidFill>
                  <a:schemeClr val="tx1"/>
                </a:solidFill>
                <a:latin typeface="Times New Roman" pitchFamily="18" charset="0"/>
                <a:ea typeface="宋体" charset="0"/>
                <a:cs typeface="宋体" charset="0"/>
              </a:rPr>
              <a:t>shifter network as shown in this figure. During the data transmission, we can turn off some phase shifters to realize beam selection</a:t>
            </a:r>
            <a:r>
              <a:rPr kumimoji="1" lang="en-US" altLang="zh-CN" sz="800" b="0" kern="1200" baseline="0" dirty="0" smtClean="0">
                <a:solidFill>
                  <a:schemeClr val="tx1"/>
                </a:solidFill>
                <a:latin typeface="Times New Roman" pitchFamily="18" charset="0"/>
                <a:ea typeface="宋体" charset="0"/>
                <a:cs typeface="宋体" charset="0"/>
              </a:rPr>
              <a:t>, while</a:t>
            </a:r>
            <a:r>
              <a:rPr kumimoji="1" lang="en-US" altLang="zh-CN" sz="1200" b="0" kern="1200" baseline="0" dirty="0" smtClean="0">
                <a:solidFill>
                  <a:schemeClr val="tx1"/>
                </a:solidFill>
                <a:latin typeface="Times New Roman" pitchFamily="18" charset="0"/>
                <a:ea typeface="宋体" charset="0"/>
                <a:cs typeface="宋体" charset="0"/>
              </a:rPr>
              <a:t> during the beamspace channel estimation, we can realize the combiner to obtain more efficient channel measurements. </a:t>
            </a:r>
            <a:r>
              <a:rPr kumimoji="1" lang="en-US" altLang="zh-CN" sz="1200" b="0" kern="1200" baseline="0" dirty="0" smtClean="0">
                <a:solidFill>
                  <a:schemeClr val="tx1"/>
                </a:solidFill>
                <a:latin typeface="Times New Roman" pitchFamily="18" charset="0"/>
                <a:ea typeface="宋体" charset="0"/>
                <a:cs typeface="宋体" charset="0"/>
              </a:rPr>
              <a:t>With the help of the adaptive selecting network, </a:t>
            </a:r>
            <a:r>
              <a:rPr kumimoji="1" lang="en-US" altLang="zh-CN" sz="1200" b="0" kern="1200" baseline="0" dirty="0" smtClean="0">
                <a:solidFill>
                  <a:schemeClr val="tx1"/>
                </a:solidFill>
                <a:latin typeface="Times New Roman" pitchFamily="18" charset="0"/>
                <a:ea typeface="宋体" charset="0"/>
                <a:cs typeface="宋体" charset="0"/>
              </a:rPr>
              <a:t>when Q &lt; N, we can still guarantee that </a:t>
            </a:r>
            <a:r>
              <a:rPr kumimoji="1" lang="en-US" altLang="zh-CN" sz="1200" b="0" kern="1200" baseline="0" dirty="0" err="1" smtClean="0">
                <a:solidFill>
                  <a:schemeClr val="tx1"/>
                </a:solidFill>
                <a:latin typeface="Times New Roman" pitchFamily="18" charset="0"/>
                <a:ea typeface="宋体" charset="0"/>
                <a:cs typeface="宋体" charset="0"/>
              </a:rPr>
              <a:t>z_k_bar</a:t>
            </a:r>
            <a:r>
              <a:rPr kumimoji="1" lang="en-US" altLang="zh-CN" sz="1200" b="0" kern="1200" baseline="0" dirty="0" smtClean="0">
                <a:solidFill>
                  <a:schemeClr val="tx1"/>
                </a:solidFill>
                <a:latin typeface="Times New Roman" pitchFamily="18" charset="0"/>
                <a:ea typeface="宋体" charset="0"/>
                <a:cs typeface="宋体" charset="0"/>
              </a:rPr>
              <a:t> contains complete channel information, and the pilot overhead can be significantly reduced. Moreover, as the channel </a:t>
            </a:r>
            <a:r>
              <a:rPr kumimoji="1" lang="en-US" altLang="zh-CN" sz="1200" b="0" kern="1200" baseline="0" dirty="0" err="1" smtClean="0">
                <a:solidFill>
                  <a:schemeClr val="tx1"/>
                </a:solidFill>
                <a:latin typeface="Times New Roman" pitchFamily="18" charset="0"/>
                <a:ea typeface="宋体" charset="0"/>
                <a:cs typeface="宋体" charset="0"/>
              </a:rPr>
              <a:t>h_k</a:t>
            </a:r>
            <a:r>
              <a:rPr kumimoji="1" lang="en-US" altLang="zh-CN" sz="1200" b="0" kern="1200" baseline="0" dirty="0" smtClean="0">
                <a:solidFill>
                  <a:schemeClr val="tx1"/>
                </a:solidFill>
                <a:latin typeface="Times New Roman" pitchFamily="18" charset="0"/>
                <a:ea typeface="宋体" charset="0"/>
                <a:cs typeface="宋体" charset="0"/>
              </a:rPr>
              <a:t> is</a:t>
            </a:r>
            <a:r>
              <a:rPr kumimoji="1" lang="en-US" altLang="zh-CN" sz="1200" b="0" i="1" kern="1200" baseline="0" dirty="0" smtClean="0">
                <a:solidFill>
                  <a:schemeClr val="tx1"/>
                </a:solidFill>
                <a:latin typeface="Times New Roman" pitchFamily="18" charset="0"/>
                <a:ea typeface="宋体" charset="0"/>
                <a:cs typeface="宋体" charset="0"/>
              </a:rPr>
              <a:t> </a:t>
            </a:r>
            <a:r>
              <a:rPr kumimoji="1" lang="en-US" altLang="zh-CN" sz="1200" b="0" kern="1200" baseline="0" dirty="0" smtClean="0">
                <a:solidFill>
                  <a:schemeClr val="tx1"/>
                </a:solidFill>
                <a:latin typeface="Times New Roman" pitchFamily="18" charset="0"/>
                <a:ea typeface="宋体" charset="0"/>
                <a:cs typeface="宋体" charset="0"/>
              </a:rPr>
              <a:t>a sparse vector, the beamspace channel estimation problem in the previous slide can be formulated as a typical sparse signal recovery problem</a:t>
            </a:r>
            <a:r>
              <a:rPr kumimoji="1" lang="en-US" altLang="zh-CN" sz="1200" b="0" kern="1200" baseline="0" dirty="0" smtClean="0">
                <a:solidFill>
                  <a:schemeClr val="tx1"/>
                </a:solidFill>
                <a:latin typeface="Times New Roman" pitchFamily="18" charset="0"/>
                <a:ea typeface="宋体" charset="0"/>
                <a:cs typeface="宋体" charset="0"/>
              </a:rPr>
              <a:t>.</a:t>
            </a:r>
            <a:endParaRPr lang="en-US" altLang="zh-CN" sz="1800" b="0" kern="0" dirty="0" smtClean="0">
              <a:solidFill>
                <a:srgbClr val="FF0000"/>
              </a:solidFill>
              <a:latin typeface="Times New Roman" pitchFamily="18" charset="0"/>
              <a:cs typeface="Times New Roman" pitchFamily="18" charset="0"/>
              <a:sym typeface="Wingdings" pitchFamily="2" charset="2"/>
            </a:endParaRPr>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b="0" dirty="0" smtClean="0"/>
              <a:t>Based</a:t>
            </a:r>
            <a:r>
              <a:rPr lang="en-US" altLang="zh-CN" b="0" baseline="0" dirty="0" smtClean="0"/>
              <a:t> on this formulation</a:t>
            </a:r>
            <a:r>
              <a:rPr kumimoji="1" lang="en-US" altLang="zh-CN" sz="1200" b="0" kern="1200" baseline="0" dirty="0" smtClean="0">
                <a:solidFill>
                  <a:schemeClr val="tx1"/>
                </a:solidFill>
                <a:latin typeface="Times New Roman" pitchFamily="18" charset="0"/>
                <a:ea typeface="宋体" charset="0"/>
                <a:cs typeface="宋体" charset="0"/>
              </a:rPr>
              <a:t>, </a:t>
            </a:r>
            <a:r>
              <a:rPr kumimoji="1" lang="en-US" altLang="zh-CN" sz="1200" b="0" kern="1200" baseline="0" dirty="0" smtClean="0">
                <a:solidFill>
                  <a:schemeClr val="tx1"/>
                </a:solidFill>
                <a:latin typeface="Times New Roman" pitchFamily="18" charset="0"/>
                <a:ea typeface="宋体" charset="0"/>
                <a:cs typeface="宋体" charset="0"/>
              </a:rPr>
              <a:t>we can use the classical CS algorithms, such as OMP </a:t>
            </a:r>
            <a:r>
              <a:rPr kumimoji="1" lang="en-US" altLang="zh-CN" sz="1200" b="0" kern="1200" baseline="0" dirty="0" smtClean="0">
                <a:solidFill>
                  <a:schemeClr val="tx1"/>
                </a:solidFill>
                <a:latin typeface="Times New Roman" pitchFamily="18" charset="0"/>
                <a:ea typeface="宋体" charset="0"/>
                <a:cs typeface="宋体" charset="0"/>
              </a:rPr>
              <a:t>to estimate the 3D beamspace channel. </a:t>
            </a:r>
            <a:r>
              <a:rPr kumimoji="1" lang="en-US" altLang="zh-CN" sz="1200" b="0" kern="1200" baseline="0" dirty="0" smtClean="0">
                <a:solidFill>
                  <a:schemeClr val="tx1"/>
                </a:solidFill>
                <a:latin typeface="Times New Roman" pitchFamily="18" charset="0"/>
                <a:ea typeface="宋体" charset="0"/>
                <a:cs typeface="宋体" charset="0"/>
              </a:rPr>
              <a:t>However, when the SNR is low, the performance of classical algorithms is deteriorated. Unfortunately, low SNR is a typical case for channel estimation in mmWave communications, since transmit power of user is low and the beamforming gain to overcome serious path loss is lacked. To achieve satisfying performance in the low SNR region, we need to utilize the structural properties of </a:t>
            </a:r>
            <a:r>
              <a:rPr kumimoji="1" lang="en-US" altLang="zh-CN" sz="1200" b="0" kern="1200" baseline="0" dirty="0" smtClean="0">
                <a:solidFill>
                  <a:schemeClr val="tx1"/>
                </a:solidFill>
                <a:latin typeface="Times New Roman" pitchFamily="18" charset="0"/>
                <a:ea typeface="宋体" charset="0"/>
                <a:cs typeface="宋体" charset="0"/>
              </a:rPr>
              <a:t>3D beamspace </a:t>
            </a:r>
            <a:r>
              <a:rPr kumimoji="1" lang="en-US" altLang="zh-CN" sz="1200" b="0" kern="1200" baseline="0" dirty="0" smtClean="0">
                <a:solidFill>
                  <a:schemeClr val="tx1"/>
                </a:solidFill>
                <a:latin typeface="Times New Roman" pitchFamily="18" charset="0"/>
                <a:ea typeface="宋体" charset="0"/>
                <a:cs typeface="宋体" charset="0"/>
              </a:rPr>
              <a:t>channel. The first property is proved in Lemma 1. It shows that when the number of antennas goes infinity, </a:t>
            </a:r>
            <a:r>
              <a:rPr kumimoji="1" lang="en-US" altLang="zh-CN" sz="1200" b="0" kern="1200" baseline="0" dirty="0" smtClean="0">
                <a:solidFill>
                  <a:schemeClr val="tx1"/>
                </a:solidFill>
                <a:latin typeface="Times New Roman" pitchFamily="18" charset="0"/>
                <a:ea typeface="宋体" charset="0"/>
                <a:cs typeface="宋体" charset="0"/>
              </a:rPr>
              <a:t>the 3D </a:t>
            </a:r>
            <a:r>
              <a:rPr kumimoji="1" lang="en-US" altLang="zh-CN" sz="1200" b="0" kern="1200" baseline="0" dirty="0" smtClean="0">
                <a:solidFill>
                  <a:schemeClr val="tx1"/>
                </a:solidFill>
                <a:latin typeface="Times New Roman" pitchFamily="18" charset="0"/>
                <a:ea typeface="宋体" charset="0"/>
                <a:cs typeface="宋体" charset="0"/>
              </a:rPr>
              <a:t>beamspace channel can be presented as the summation of several mutual orthogonal channel components. This means that </a:t>
            </a:r>
            <a:r>
              <a:rPr lang="en-US" altLang="zh-CN" sz="2000" b="0" kern="0" dirty="0" smtClean="0">
                <a:solidFill>
                  <a:srgbClr val="000000"/>
                </a:solidFill>
                <a:latin typeface="Times New Roman" pitchFamily="18" charset="0"/>
                <a:cs typeface="Times New Roman" pitchFamily="18" charset="0"/>
                <a:sym typeface="Wingdings" pitchFamily="2" charset="2"/>
              </a:rPr>
              <a:t>the total estimation problem can be </a:t>
            </a:r>
            <a:r>
              <a:rPr lang="en-US" altLang="zh-CN" sz="2000" b="0" kern="0" dirty="0" smtClean="0">
                <a:solidFill>
                  <a:srgbClr val="FF0000"/>
                </a:solidFill>
                <a:latin typeface="Times New Roman" pitchFamily="18" charset="0"/>
                <a:cs typeface="Times New Roman" pitchFamily="18" charset="0"/>
                <a:sym typeface="Wingdings" pitchFamily="2" charset="2"/>
              </a:rPr>
              <a:t>decomposed</a:t>
            </a:r>
            <a:r>
              <a:rPr lang="en-US" altLang="zh-CN" sz="2000" b="0" kern="0" dirty="0" smtClean="0">
                <a:solidFill>
                  <a:srgbClr val="000000"/>
                </a:solidFill>
                <a:latin typeface="Times New Roman" pitchFamily="18" charset="0"/>
                <a:cs typeface="Times New Roman" pitchFamily="18" charset="0"/>
                <a:sym typeface="Wingdings" pitchFamily="2" charset="2"/>
              </a:rPr>
              <a:t> into a series of  </a:t>
            </a:r>
            <a:r>
              <a:rPr lang="en-US" altLang="zh-CN" sz="2000" b="0" kern="0" dirty="0" smtClean="0">
                <a:solidFill>
                  <a:srgbClr val="FF0000"/>
                </a:solidFill>
                <a:latin typeface="Times New Roman" pitchFamily="18" charset="0"/>
                <a:cs typeface="Times New Roman" pitchFamily="18" charset="0"/>
                <a:sym typeface="Wingdings" pitchFamily="2" charset="2"/>
              </a:rPr>
              <a:t>independent</a:t>
            </a:r>
            <a:r>
              <a:rPr lang="en-US" altLang="zh-CN" sz="2000" b="0" kern="0" dirty="0" smtClean="0">
                <a:solidFill>
                  <a:srgbClr val="000000"/>
                </a:solidFill>
                <a:latin typeface="Times New Roman" pitchFamily="18" charset="0"/>
                <a:cs typeface="Times New Roman" pitchFamily="18" charset="0"/>
                <a:sym typeface="Wingdings" pitchFamily="2" charset="2"/>
              </a:rPr>
              <a:t> sub-problems, each of which only considers one </a:t>
            </a:r>
            <a:r>
              <a:rPr lang="en-US" altLang="zh-CN" sz="2000" b="0" kern="0" dirty="0" smtClean="0">
                <a:solidFill>
                  <a:srgbClr val="0000FF"/>
                </a:solidFill>
                <a:latin typeface="Times New Roman" pitchFamily="18" charset="0"/>
                <a:cs typeface="Times New Roman" pitchFamily="18" charset="0"/>
                <a:sym typeface="Wingdings" pitchFamily="2" charset="2"/>
              </a:rPr>
              <a:t>channel component.</a:t>
            </a:r>
            <a:endParaRPr lang="en-US" altLang="zh-CN" sz="2000" b="0" kern="0" dirty="0" smtClean="0">
              <a:solidFill>
                <a:srgbClr val="0000FF"/>
              </a:solidFill>
              <a:latin typeface="Times New Roman" pitchFamily="18" charset="0"/>
              <a:cs typeface="Times New Roman" pitchFamily="18"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CN" sz="2000" kern="0" dirty="0" smtClean="0">
              <a:solidFill>
                <a:srgbClr val="000000"/>
              </a:solidFill>
              <a:latin typeface="Times New Roman" pitchFamily="18" charset="0"/>
              <a:cs typeface="Times New Roman" pitchFamily="18" charset="0"/>
              <a:sym typeface="Wingdings" pitchFamily="2" charset="2"/>
            </a:endParaRPr>
          </a:p>
          <a:p>
            <a:endParaRPr kumimoji="1" lang="en-US" altLang="zh-CN" sz="1200" b="0" kern="1200" baseline="0" dirty="0" smtClean="0">
              <a:solidFill>
                <a:schemeClr val="tx1"/>
              </a:solidFill>
              <a:latin typeface="Times New Roman" pitchFamily="18" charset="0"/>
              <a:ea typeface="宋体" charset="0"/>
              <a:cs typeface="宋体" charset="0"/>
            </a:endParaRPr>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second</a:t>
            </a:r>
            <a:r>
              <a:rPr lang="en-US" altLang="zh-CN" baseline="0" dirty="0" smtClean="0"/>
              <a:t> structural property is proved in Lemma 2</a:t>
            </a:r>
            <a:r>
              <a:rPr lang="en-US" altLang="zh-CN" baseline="0" dirty="0" smtClean="0"/>
              <a:t>. We reshape the </a:t>
            </a:r>
            <a:r>
              <a:rPr lang="en-US" altLang="zh-CN" baseline="0" dirty="0" err="1" smtClean="0"/>
              <a:t>lth</a:t>
            </a:r>
            <a:r>
              <a:rPr lang="en-US" altLang="zh-CN" baseline="0" dirty="0" smtClean="0"/>
              <a:t> channel component as an N1 times N2 matrix </a:t>
            </a:r>
            <a:r>
              <a:rPr lang="en-US" altLang="zh-CN" baseline="0" dirty="0" err="1" smtClean="0"/>
              <a:t>C_l_wave</a:t>
            </a:r>
            <a:r>
              <a:rPr lang="en-US" altLang="zh-CN" baseline="0" dirty="0" smtClean="0"/>
              <a:t>, then we can observe that most power of this channel component is concentrated on a sub-matrix S of </a:t>
            </a:r>
            <a:r>
              <a:rPr lang="en-US" altLang="zh-CN" baseline="0" dirty="0" err="1" smtClean="0"/>
              <a:t>C_l_wave</a:t>
            </a:r>
            <a:r>
              <a:rPr lang="en-US" altLang="zh-CN" baseline="0" dirty="0" smtClean="0"/>
              <a:t>. This indicates that </a:t>
            </a:r>
            <a:r>
              <a:rPr lang="en-US" altLang="zh-CN" baseline="0" dirty="0" err="1" smtClean="0"/>
              <a:t>C_l_wave</a:t>
            </a:r>
            <a:r>
              <a:rPr lang="en-US" altLang="zh-CN" baseline="0" dirty="0" smtClean="0"/>
              <a:t> can </a:t>
            </a:r>
            <a:r>
              <a:rPr lang="en-US" altLang="zh-CN" baseline="0" dirty="0" smtClean="0"/>
              <a:t>be well-approximated as </a:t>
            </a:r>
            <a:r>
              <a:rPr lang="en-US" altLang="zh-CN" baseline="0" dirty="0" smtClean="0"/>
              <a:t>a block </a:t>
            </a:r>
            <a:r>
              <a:rPr lang="en-US" altLang="zh-CN" baseline="0" dirty="0" smtClean="0"/>
              <a:t>sparse </a:t>
            </a:r>
            <a:r>
              <a:rPr lang="en-US" altLang="zh-CN" baseline="0" dirty="0" smtClean="0"/>
              <a:t>matrix. Moreover, the indices of the extracted rows and columns of the sub-matrix S are uniquely </a:t>
            </a:r>
            <a:r>
              <a:rPr lang="en-US" altLang="zh-CN" baseline="0" dirty="0" smtClean="0"/>
              <a:t>determined by the position of the strongest </a:t>
            </a:r>
            <a:r>
              <a:rPr lang="en-US" altLang="zh-CN" baseline="0" dirty="0" smtClean="0"/>
              <a:t>element of </a:t>
            </a:r>
            <a:r>
              <a:rPr lang="en-US" altLang="zh-CN" baseline="0" dirty="0" err="1" smtClean="0"/>
              <a:t>C_l_wave</a:t>
            </a:r>
            <a:r>
              <a:rPr lang="en-US" altLang="zh-CN" baseline="0" dirty="0" smtClean="0"/>
              <a:t>.</a:t>
            </a:r>
            <a:endParaRPr lang="en-US" altLang="zh-CN" dirty="0" smtClean="0"/>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Based</a:t>
            </a:r>
            <a:r>
              <a:rPr lang="en-US" altLang="zh-CN" baseline="0" dirty="0" smtClean="0"/>
              <a:t> on these observations, we propose an adaptively support detection algorithm. It can be divided into two stages. </a:t>
            </a:r>
            <a:r>
              <a:rPr kumimoji="1" lang="en-US" altLang="zh-CN" sz="1200" kern="1200" baseline="0" dirty="0" smtClean="0">
                <a:solidFill>
                  <a:schemeClr val="tx1"/>
                </a:solidFill>
                <a:latin typeface="Times New Roman" pitchFamily="18" charset="0"/>
                <a:ea typeface="宋体" charset="0"/>
                <a:cs typeface="宋体" charset="0"/>
              </a:rPr>
              <a:t>In the first stage, we estimate the strongest element of </a:t>
            </a:r>
            <a:r>
              <a:rPr kumimoji="1" lang="en-US" altLang="zh-CN" sz="1200" kern="1200" baseline="0" dirty="0" err="1" smtClean="0">
                <a:solidFill>
                  <a:schemeClr val="tx1"/>
                </a:solidFill>
                <a:latin typeface="Times New Roman" pitchFamily="18" charset="0"/>
                <a:ea typeface="宋体" charset="0"/>
                <a:cs typeface="宋体" charset="0"/>
              </a:rPr>
              <a:t>C_l_wave</a:t>
            </a:r>
            <a:r>
              <a:rPr kumimoji="1" lang="en-US" altLang="zh-CN" sz="1200" kern="1200" baseline="0" dirty="0" smtClean="0">
                <a:solidFill>
                  <a:schemeClr val="tx1"/>
                </a:solidFill>
                <a:latin typeface="Times New Roman" pitchFamily="18" charset="0"/>
                <a:ea typeface="宋体" charset="0"/>
                <a:cs typeface="宋体" charset="0"/>
              </a:rPr>
              <a:t>, and obtain an initial support by assuming that V1 equals V2. In the second stage, we estimate the corresponding nonzero elements and define four marginal values like these. Then, we can determine the power diffusions in the horizontal and vertical directions, and adaptively adjust V1 and V2 to improve the support accuracy.</a:t>
            </a:r>
            <a:endParaRPr lang="zh-CN" altLang="en-US" dirty="0"/>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indent="0">
              <a:buNone/>
            </a:pPr>
            <a:r>
              <a:rPr lang="en-US" altLang="zh-CN" dirty="0" smtClean="0"/>
              <a:t>In</a:t>
            </a:r>
            <a:r>
              <a:rPr lang="en-US" altLang="zh-CN" baseline="0" dirty="0" smtClean="0"/>
              <a:t> this slide, we make a summary of our proposed ASD-based 3D beamspace channel estimation scheme. The </a:t>
            </a:r>
            <a:r>
              <a:rPr kumimoji="1" lang="en-US" altLang="zh-CN" sz="1200" kern="1200" baseline="0" dirty="0" smtClean="0">
                <a:solidFill>
                  <a:schemeClr val="tx1"/>
                </a:solidFill>
                <a:latin typeface="Times New Roman" pitchFamily="18" charset="0"/>
                <a:ea typeface="宋体" charset="0"/>
                <a:cs typeface="宋体" charset="0"/>
              </a:rPr>
              <a:t>pseudo-code is provided in the left hand and the illustration figure is provided in the right hand. Here, we explain some key steps. During the </a:t>
            </a:r>
            <a:r>
              <a:rPr kumimoji="1" lang="en-US" altLang="zh-CN" sz="1200" kern="1200" baseline="0" dirty="0" err="1" smtClean="0">
                <a:solidFill>
                  <a:schemeClr val="tx1"/>
                </a:solidFill>
                <a:latin typeface="Times New Roman" pitchFamily="18" charset="0"/>
                <a:ea typeface="宋体" charset="0"/>
                <a:cs typeface="宋体" charset="0"/>
              </a:rPr>
              <a:t>lth</a:t>
            </a:r>
            <a:r>
              <a:rPr kumimoji="1" lang="en-US" altLang="zh-CN" sz="1200" kern="1200" baseline="0" dirty="0" smtClean="0">
                <a:solidFill>
                  <a:schemeClr val="tx1"/>
                </a:solidFill>
                <a:latin typeface="Times New Roman" pitchFamily="18" charset="0"/>
                <a:ea typeface="宋体" charset="0"/>
                <a:cs typeface="宋体" charset="0"/>
              </a:rPr>
              <a:t> </a:t>
            </a:r>
            <a:r>
              <a:rPr kumimoji="1" lang="en-US" altLang="zh-CN" sz="1200" kern="1200" baseline="0" dirty="0" smtClean="0">
                <a:solidFill>
                  <a:schemeClr val="tx1"/>
                </a:solidFill>
                <a:latin typeface="Times New Roman" pitchFamily="18" charset="0"/>
                <a:ea typeface="宋体" charset="0"/>
                <a:cs typeface="宋体" charset="0"/>
              </a:rPr>
              <a:t>iteration, in step 1, we first detect the position of the strongest element of each channel </a:t>
            </a:r>
            <a:r>
              <a:rPr kumimoji="1" lang="en-US" altLang="zh-CN" sz="1200" kern="1200" baseline="0" dirty="0" smtClean="0">
                <a:solidFill>
                  <a:schemeClr val="tx1"/>
                </a:solidFill>
                <a:latin typeface="Times New Roman" pitchFamily="18" charset="0"/>
                <a:ea typeface="宋体" charset="0"/>
                <a:cs typeface="宋体" charset="0"/>
              </a:rPr>
              <a:t>component. </a:t>
            </a:r>
            <a:r>
              <a:rPr kumimoji="1" lang="en-US" altLang="zh-CN" sz="1200" kern="1200" baseline="0" dirty="0" smtClean="0">
                <a:solidFill>
                  <a:schemeClr val="tx1"/>
                </a:solidFill>
                <a:latin typeface="Times New Roman" pitchFamily="18" charset="0"/>
                <a:ea typeface="宋体" charset="0"/>
                <a:cs typeface="宋体" charset="0"/>
              </a:rPr>
              <a:t>Then, in step 2, we </a:t>
            </a:r>
            <a:r>
              <a:rPr kumimoji="1" lang="en-US" altLang="zh-CN" sz="1200" kern="1200" baseline="0" dirty="0" smtClean="0">
                <a:solidFill>
                  <a:schemeClr val="tx1"/>
                </a:solidFill>
                <a:latin typeface="Times New Roman" pitchFamily="18" charset="0"/>
                <a:ea typeface="宋体" charset="0"/>
                <a:cs typeface="宋体" charset="0"/>
              </a:rPr>
              <a:t>adaptively detect the support of this channel component by ASD algorithm. </a:t>
            </a:r>
            <a:r>
              <a:rPr kumimoji="1" lang="en-US" altLang="zh-CN" sz="1200" kern="1200" baseline="0" dirty="0" smtClean="0">
                <a:solidFill>
                  <a:schemeClr val="tx1"/>
                </a:solidFill>
                <a:latin typeface="Times New Roman" pitchFamily="18" charset="0"/>
                <a:ea typeface="宋体" charset="0"/>
                <a:cs typeface="宋体" charset="0"/>
              </a:rPr>
              <a:t>After the </a:t>
            </a:r>
            <a:r>
              <a:rPr kumimoji="1" lang="en-US" altLang="zh-CN" sz="1200" kern="1200" baseline="0" dirty="0" err="1" smtClean="0">
                <a:solidFill>
                  <a:schemeClr val="tx1"/>
                </a:solidFill>
                <a:latin typeface="Times New Roman" pitchFamily="18" charset="0"/>
                <a:ea typeface="宋体" charset="0"/>
                <a:cs typeface="宋体" charset="0"/>
              </a:rPr>
              <a:t>lth</a:t>
            </a:r>
            <a:r>
              <a:rPr kumimoji="1" lang="en-US" altLang="zh-CN" sz="1200" kern="1200" baseline="0" dirty="0" smtClean="0">
                <a:solidFill>
                  <a:schemeClr val="tx1"/>
                </a:solidFill>
                <a:latin typeface="Times New Roman" pitchFamily="18" charset="0"/>
                <a:ea typeface="宋体" charset="0"/>
                <a:cs typeface="宋体" charset="0"/>
              </a:rPr>
              <a:t> </a:t>
            </a:r>
            <a:r>
              <a:rPr kumimoji="1" lang="en-US" altLang="zh-CN" sz="1200" kern="1200" baseline="0" dirty="0" smtClean="0">
                <a:solidFill>
                  <a:schemeClr val="tx1"/>
                </a:solidFill>
                <a:latin typeface="Times New Roman" pitchFamily="18" charset="0"/>
                <a:ea typeface="宋体" charset="0"/>
                <a:cs typeface="宋体" charset="0"/>
              </a:rPr>
              <a:t>channel component has been estimated, we remove its influence for next iteration in step </a:t>
            </a:r>
            <a:r>
              <a:rPr kumimoji="1" lang="en-US" altLang="zh-CN" sz="1200" kern="1200" baseline="0" dirty="0" smtClean="0">
                <a:solidFill>
                  <a:schemeClr val="tx1"/>
                </a:solidFill>
                <a:latin typeface="Times New Roman" pitchFamily="18" charset="0"/>
                <a:ea typeface="宋体" charset="0"/>
                <a:cs typeface="宋体" charset="0"/>
              </a:rPr>
              <a:t>3. </a:t>
            </a:r>
            <a:r>
              <a:rPr kumimoji="1" lang="en-US" altLang="zh-CN" sz="1200" kern="1200" baseline="0" dirty="0" smtClean="0">
                <a:solidFill>
                  <a:schemeClr val="tx1"/>
                </a:solidFill>
                <a:latin typeface="Times New Roman" pitchFamily="18" charset="0"/>
                <a:ea typeface="宋体" charset="0"/>
                <a:cs typeface="宋体" charset="0"/>
              </a:rPr>
              <a:t>Finally, after the supports of all components have been detected, we can obtain the </a:t>
            </a:r>
            <a:r>
              <a:rPr kumimoji="1" lang="en-US" altLang="zh-CN" sz="1200" kern="1200" baseline="0" dirty="0" smtClean="0">
                <a:solidFill>
                  <a:schemeClr val="tx1"/>
                </a:solidFill>
                <a:latin typeface="Times New Roman" pitchFamily="18" charset="0"/>
                <a:ea typeface="宋体" charset="0"/>
                <a:cs typeface="宋体" charset="0"/>
              </a:rPr>
              <a:t>complete support in </a:t>
            </a:r>
            <a:r>
              <a:rPr kumimoji="1" lang="en-US" altLang="zh-CN" sz="1200" kern="1200" baseline="0" dirty="0" smtClean="0">
                <a:solidFill>
                  <a:schemeClr val="tx1"/>
                </a:solidFill>
                <a:latin typeface="Times New Roman" pitchFamily="18" charset="0"/>
                <a:ea typeface="宋体" charset="0"/>
                <a:cs typeface="宋体" charset="0"/>
              </a:rPr>
              <a:t>step </a:t>
            </a:r>
            <a:r>
              <a:rPr kumimoji="1" lang="en-US" altLang="zh-CN" sz="1200" kern="1200" baseline="0" dirty="0" smtClean="0">
                <a:solidFill>
                  <a:schemeClr val="tx1"/>
                </a:solidFill>
                <a:latin typeface="Times New Roman" pitchFamily="18" charset="0"/>
                <a:ea typeface="宋体" charset="0"/>
                <a:cs typeface="宋体" charset="0"/>
              </a:rPr>
              <a:t>5, and estimate the 3D beamspace channel with low pilot overhead. </a:t>
            </a:r>
            <a:endParaRPr lang="en-US" altLang="zh-CN" dirty="0" smtClean="0"/>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dirty="0" smtClean="0"/>
              <a:t>Next</a:t>
            </a:r>
            <a:r>
              <a:rPr lang="en-US" altLang="zh-CN" baseline="0" dirty="0" smtClean="0"/>
              <a:t>, we provide the simulation results to verify the advantages of our scheme.</a:t>
            </a:r>
            <a:endParaRPr lang="zh-CN" altLang="en-US" dirty="0" smtClean="0"/>
          </a:p>
        </p:txBody>
      </p:sp>
      <p:sp>
        <p:nvSpPr>
          <p:cNvPr id="41988" name="灯片编号占位符 3"/>
          <p:cNvSpPr>
            <a:spLocks noGrp="1"/>
          </p:cNvSpPr>
          <p:nvPr>
            <p:ph type="sldNum" sz="quarter" idx="5"/>
          </p:nvPr>
        </p:nvSpPr>
        <p:spPr>
          <a:noFill/>
        </p:spPr>
        <p:txBody>
          <a:bodyPr/>
          <a:lstStyle/>
          <a:p>
            <a:fld id="{55CD8F09-0A7E-41F5-A822-A8181AE32097}" type="slidenum">
              <a:rPr lang="zh-CN" altLang="en-US" smtClean="0">
                <a:ea typeface="宋体" pitchFamily="2" charset="-122"/>
              </a:rPr>
              <a:pPr/>
              <a:t>16</a:t>
            </a:fld>
            <a:endParaRPr lang="en-US" altLang="zh-CN" smtClean="0">
              <a:ea typeface="宋体"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The</a:t>
            </a:r>
            <a:r>
              <a:rPr lang="en-US" altLang="zh-CN" baseline="0" dirty="0" smtClean="0"/>
              <a:t> simulation parameters are set as follows. The BS employs </a:t>
            </a:r>
            <a:r>
              <a:rPr lang="en-US" altLang="zh-CN" baseline="0" dirty="0" smtClean="0"/>
              <a:t>a lens antenna array with 32 elements in horizon and 32 elements in vertical to serve 16 single-antenna users. </a:t>
            </a:r>
            <a:r>
              <a:rPr lang="en-US" altLang="zh-CN" baseline="0" dirty="0" smtClean="0"/>
              <a:t>The number of RF chains is also set as 16. The instants for pilot transmission is </a:t>
            </a:r>
            <a:r>
              <a:rPr lang="en-US" altLang="zh-CN" baseline="0" dirty="0" smtClean="0"/>
              <a:t>256. At the beginning, we set the ASD algorithm parameters V1 and V2 as 8. The combiner realized by adaptive selecting network is set as the Bernoulli random matrix. The </a:t>
            </a:r>
            <a:r>
              <a:rPr lang="en-US" altLang="zh-CN" baseline="0" dirty="0" smtClean="0"/>
              <a:t>channel is generated following the </a:t>
            </a:r>
            <a:r>
              <a:rPr lang="en-US" altLang="zh-CN" baseline="0" dirty="0" err="1" smtClean="0"/>
              <a:t>Saleh</a:t>
            </a:r>
            <a:r>
              <a:rPr lang="en-US" altLang="zh-CN" baseline="0" dirty="0" smtClean="0"/>
              <a:t>-Valenzuela multipath model, where we assume one </a:t>
            </a:r>
            <a:r>
              <a:rPr lang="en-US" altLang="zh-CN" baseline="0" dirty="0" err="1" smtClean="0"/>
              <a:t>LoS</a:t>
            </a:r>
            <a:r>
              <a:rPr lang="en-US" altLang="zh-CN" baseline="0" dirty="0" smtClean="0"/>
              <a:t> path and two </a:t>
            </a:r>
            <a:r>
              <a:rPr lang="en-US" altLang="zh-CN" baseline="0" dirty="0" err="1" smtClean="0"/>
              <a:t>NLoS</a:t>
            </a:r>
            <a:r>
              <a:rPr lang="en-US" altLang="zh-CN" baseline="0" dirty="0" smtClean="0"/>
              <a:t> paths. </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17</a:t>
            </a:fld>
            <a:endParaRPr lang="en-US" altLang="zh-CN"/>
          </a:p>
        </p:txBody>
      </p:sp>
    </p:spTree>
    <p:extLst>
      <p:ext uri="{BB962C8B-B14F-4D97-AF65-F5344CB8AC3E}">
        <p14:creationId xmlns:p14="http://schemas.microsoft.com/office/powerpoint/2010/main" xmlns="" val="3886416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indent="0">
              <a:buNone/>
            </a:pPr>
            <a:r>
              <a:rPr lang="en-US" altLang="zh-CN" dirty="0" smtClean="0"/>
              <a:t>The</a:t>
            </a:r>
            <a:r>
              <a:rPr lang="en-US" altLang="zh-CN" baseline="0" dirty="0" smtClean="0"/>
              <a:t> </a:t>
            </a:r>
            <a:r>
              <a:rPr lang="en-US" altLang="zh-CN" baseline="0" dirty="0" smtClean="0"/>
              <a:t>figure shows </a:t>
            </a:r>
            <a:r>
              <a:rPr lang="en-US" altLang="zh-CN" baseline="0" dirty="0" smtClean="0"/>
              <a:t>the MSE performance comparison, where the blue line is the conventional OMP channel estimation and red line is our scheme. We can observe that our scheme performs better, specially in the low SNR </a:t>
            </a:r>
            <a:r>
              <a:rPr lang="en-US" altLang="zh-CN" baseline="0" dirty="0" smtClean="0"/>
              <a:t>region. It is also </a:t>
            </a:r>
            <a:r>
              <a:rPr lang="en-US" altLang="zh-CN" baseline="0" dirty="0" smtClean="0"/>
              <a:t>worth pointing out that by using the idea of compressive sensing, the pilot overhead of our scheme is also low. </a:t>
            </a:r>
            <a:endParaRPr lang="zh-CN" altLang="en-US" dirty="0"/>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dirty="0" smtClean="0"/>
              <a:t>Finally</a:t>
            </a:r>
            <a:r>
              <a:rPr lang="en-US" altLang="zh-CN" baseline="0" dirty="0" smtClean="0"/>
              <a:t>, we make a brief summary of our paper.</a:t>
            </a:r>
            <a:endParaRPr lang="zh-CN" altLang="en-US" dirty="0" smtClean="0"/>
          </a:p>
        </p:txBody>
      </p:sp>
      <p:sp>
        <p:nvSpPr>
          <p:cNvPr id="41988" name="灯片编号占位符 3"/>
          <p:cNvSpPr>
            <a:spLocks noGrp="1"/>
          </p:cNvSpPr>
          <p:nvPr>
            <p:ph type="sldNum" sz="quarter" idx="5"/>
          </p:nvPr>
        </p:nvSpPr>
        <p:spPr>
          <a:noFill/>
        </p:spPr>
        <p:txBody>
          <a:bodyPr/>
          <a:lstStyle/>
          <a:p>
            <a:fld id="{55CD8F09-0A7E-41F5-A822-A8181AE32097}" type="slidenum">
              <a:rPr lang="zh-CN" altLang="en-US" smtClean="0">
                <a:ea typeface="宋体" pitchFamily="2" charset="-122"/>
              </a:rPr>
              <a:pPr/>
              <a:t>19</a:t>
            </a:fld>
            <a:endParaRPr lang="en-US" altLang="zh-CN" smtClean="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dirty="0" smtClean="0"/>
              <a:t>This</a:t>
            </a:r>
            <a:r>
              <a:rPr lang="en-US" altLang="zh-CN" baseline="0" dirty="0" smtClean="0"/>
              <a:t> presentation consists of </a:t>
            </a:r>
            <a:r>
              <a:rPr lang="en-US" altLang="zh-CN" baseline="0" dirty="0" smtClean="0"/>
              <a:t>4 </a:t>
            </a:r>
            <a:r>
              <a:rPr lang="en-US" altLang="zh-CN" baseline="0" dirty="0" smtClean="0"/>
              <a:t>parts. At the beginning, let’s have a view of the technical background</a:t>
            </a:r>
            <a:endParaRPr lang="zh-CN" altLang="en-US" dirty="0" smtClean="0"/>
          </a:p>
        </p:txBody>
      </p:sp>
      <p:sp>
        <p:nvSpPr>
          <p:cNvPr id="41988" name="灯片编号占位符 3"/>
          <p:cNvSpPr>
            <a:spLocks noGrp="1"/>
          </p:cNvSpPr>
          <p:nvPr>
            <p:ph type="sldNum" sz="quarter" idx="5"/>
          </p:nvPr>
        </p:nvSpPr>
        <p:spPr>
          <a:noFill/>
        </p:spPr>
        <p:txBody>
          <a:bodyPr/>
          <a:lstStyle/>
          <a:p>
            <a:fld id="{55CD8F09-0A7E-41F5-A822-A8181AE32097}" type="slidenum">
              <a:rPr lang="zh-CN" altLang="en-US" smtClean="0">
                <a:ea typeface="宋体" pitchFamily="2" charset="-122"/>
              </a:rPr>
              <a:pPr/>
              <a:t>2</a:t>
            </a:fld>
            <a:endParaRPr lang="en-US" altLang="zh-CN" smtClean="0">
              <a:ea typeface="宋体"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contribution</a:t>
            </a:r>
            <a:r>
              <a:rPr lang="en-US" altLang="zh-CN" baseline="0" dirty="0" smtClean="0"/>
              <a:t>s of this paper can be summarized as follows: firstly, we…; secondly, we…; finally, we…. It is shown that our scheme </a:t>
            </a:r>
            <a:r>
              <a:rPr lang="en-US" altLang="zh-CN" baseline="0" dirty="0" smtClean="0"/>
              <a:t>can detect the support with higher accuracy, and therefore achieve better NMSE performance, even with low SNR. More importantly, it has been shown that our scheme enjoys quite low pilot overhead, which makes it attractive for practical systems. </a:t>
            </a:r>
            <a:endParaRPr lang="zh-CN" altLang="en-US" dirty="0"/>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That</a:t>
            </a:r>
            <a:r>
              <a:rPr lang="en-US" altLang="zh-CN" baseline="0" dirty="0" smtClean="0"/>
              <a:t>’s all. Thanks for your attention!</a:t>
            </a:r>
            <a:endParaRPr lang="zh-CN" altLang="en-US" dirty="0"/>
          </a:p>
        </p:txBody>
      </p:sp>
      <p:sp>
        <p:nvSpPr>
          <p:cNvPr id="4" name="灯片编号占位符 3"/>
          <p:cNvSpPr>
            <a:spLocks noGrp="1"/>
          </p:cNvSpPr>
          <p:nvPr>
            <p:ph type="sldNum" sz="quarter" idx="10"/>
          </p:nvPr>
        </p:nvSpPr>
        <p:spPr/>
        <p:txBody>
          <a:bodyPr/>
          <a:lstStyle/>
          <a:p>
            <a:pPr>
              <a:defRPr/>
            </a:pPr>
            <a:fld id="{05A36ACB-4888-4C2E-936A-0D6AB3704CFE}" type="slidenum">
              <a:rPr lang="zh-CN" altLang="en-US" smtClean="0"/>
              <a:pPr>
                <a:defRPr/>
              </a:pPr>
              <a:t>21</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As we can see from</a:t>
            </a:r>
            <a:r>
              <a:rPr lang="en-US" altLang="zh-CN" baseline="0" dirty="0" smtClean="0"/>
              <a:t> the figure, there are three special properties of mmWave. The first one is the high frequency </a:t>
            </a:r>
            <a:r>
              <a:rPr kumimoji="1" lang="en-US" altLang="zh-CN" sz="1200" kern="1200" dirty="0" smtClean="0">
                <a:solidFill>
                  <a:schemeClr val="tx1"/>
                </a:solidFill>
                <a:latin typeface="Times New Roman" pitchFamily="18" charset="0"/>
                <a:ea typeface="宋体" charset="0"/>
                <a:cs typeface="宋体" charset="0"/>
              </a:rPr>
              <a:t>around and above 30GHz, where the spectrum is</a:t>
            </a:r>
            <a:r>
              <a:rPr kumimoji="1" lang="en-US" altLang="zh-CN" sz="1200" kern="1200" baseline="0" dirty="0" smtClean="0">
                <a:solidFill>
                  <a:schemeClr val="tx1"/>
                </a:solidFill>
                <a:latin typeface="Times New Roman" pitchFamily="18" charset="0"/>
                <a:ea typeface="宋体" charset="0"/>
                <a:cs typeface="宋体" charset="0"/>
              </a:rPr>
              <a:t> </a:t>
            </a:r>
            <a:r>
              <a:rPr kumimoji="1" lang="en-US" altLang="zh-CN" sz="1200" kern="1200" dirty="0" smtClean="0">
                <a:solidFill>
                  <a:schemeClr val="tx1"/>
                </a:solidFill>
                <a:latin typeface="Times New Roman" pitchFamily="18" charset="0"/>
                <a:ea typeface="宋体" charset="0"/>
                <a:cs typeface="宋体" charset="0"/>
              </a:rPr>
              <a:t>less crowed</a:t>
            </a:r>
            <a:r>
              <a:rPr kumimoji="1" lang="en-US" altLang="zh-CN" sz="1200" kern="1200" baseline="0" dirty="0" smtClean="0">
                <a:solidFill>
                  <a:schemeClr val="tx1"/>
                </a:solidFill>
                <a:latin typeface="Times New Roman" pitchFamily="18" charset="0"/>
                <a:ea typeface="宋体" charset="0"/>
                <a:cs typeface="宋体" charset="0"/>
              </a:rPr>
              <a:t> and we can provide much larger bandwidth, for example 2GHz for communication</a:t>
            </a:r>
            <a:r>
              <a:rPr kumimoji="1" lang="en-US" altLang="zh-CN" sz="1200" kern="1200" dirty="0" smtClean="0">
                <a:solidFill>
                  <a:schemeClr val="tx1"/>
                </a:solidFill>
                <a:latin typeface="Times New Roman" pitchFamily="18" charset="0"/>
                <a:ea typeface="宋体" charset="0"/>
                <a:cs typeface="宋体" charset="0"/>
              </a:rPr>
              <a:t>. The second</a:t>
            </a:r>
            <a:r>
              <a:rPr kumimoji="1" lang="en-US" altLang="zh-CN" sz="1200" kern="1200" baseline="0" dirty="0" smtClean="0">
                <a:solidFill>
                  <a:schemeClr val="tx1"/>
                </a:solidFill>
                <a:latin typeface="Times New Roman" pitchFamily="18" charset="0"/>
                <a:ea typeface="宋体" charset="0"/>
                <a:cs typeface="宋体" charset="0"/>
              </a:rPr>
              <a:t> property </a:t>
            </a:r>
            <a:r>
              <a:rPr kumimoji="1" lang="en-US" altLang="zh-CN" sz="1200" kern="1200" dirty="0" smtClean="0">
                <a:solidFill>
                  <a:schemeClr val="tx1"/>
                </a:solidFill>
                <a:latin typeface="Times New Roman" pitchFamily="18" charset="0"/>
                <a:ea typeface="宋体" charset="0"/>
                <a:cs typeface="宋体" charset="0"/>
              </a:rPr>
              <a:t>is the</a:t>
            </a:r>
            <a:r>
              <a:rPr kumimoji="1" lang="en-US" altLang="zh-CN" sz="1200" kern="1200" baseline="0" dirty="0" smtClean="0">
                <a:solidFill>
                  <a:schemeClr val="tx1"/>
                </a:solidFill>
                <a:latin typeface="Times New Roman" pitchFamily="18" charset="0"/>
                <a:ea typeface="宋体" charset="0"/>
                <a:cs typeface="宋体" charset="0"/>
              </a:rPr>
              <a:t> </a:t>
            </a:r>
            <a:r>
              <a:rPr kumimoji="1" lang="en-US" altLang="zh-CN" sz="1200" kern="1200" dirty="0" smtClean="0">
                <a:solidFill>
                  <a:schemeClr val="tx1"/>
                </a:solidFill>
                <a:latin typeface="Times New Roman" pitchFamily="18" charset="0"/>
                <a:ea typeface="宋体" charset="0"/>
                <a:cs typeface="宋体" charset="0"/>
              </a:rPr>
              <a:t>short wavelength, which enables</a:t>
            </a:r>
            <a:r>
              <a:rPr kumimoji="1" lang="en-US" altLang="zh-CN" sz="1200" kern="1200" baseline="0" dirty="0" smtClean="0">
                <a:solidFill>
                  <a:schemeClr val="tx1"/>
                </a:solidFill>
                <a:latin typeface="Times New Roman" pitchFamily="18" charset="0"/>
                <a:ea typeface="宋体" charset="0"/>
                <a:cs typeface="宋体" charset="0"/>
              </a:rPr>
              <a:t> </a:t>
            </a:r>
            <a:r>
              <a:rPr kumimoji="1" lang="en-US" altLang="zh-CN" sz="1200" kern="1200" dirty="0" smtClean="0">
                <a:solidFill>
                  <a:schemeClr val="tx1"/>
                </a:solidFill>
                <a:latin typeface="Times New Roman" pitchFamily="18" charset="0"/>
                <a:ea typeface="宋体" charset="0"/>
                <a:cs typeface="宋体" charset="0"/>
              </a:rPr>
              <a:t>a</a:t>
            </a:r>
            <a:r>
              <a:rPr kumimoji="1" lang="en-US" altLang="zh-CN" sz="1200" kern="1200" baseline="0" dirty="0" smtClean="0">
                <a:solidFill>
                  <a:schemeClr val="tx1"/>
                </a:solidFill>
                <a:latin typeface="Times New Roman" pitchFamily="18" charset="0"/>
                <a:ea typeface="宋体" charset="0"/>
                <a:cs typeface="宋体" charset="0"/>
              </a:rPr>
              <a:t> </a:t>
            </a:r>
            <a:r>
              <a:rPr kumimoji="1" lang="en-US" altLang="zh-CN" sz="1200" kern="1200" dirty="0" smtClean="0">
                <a:solidFill>
                  <a:schemeClr val="tx1"/>
                </a:solidFill>
                <a:latin typeface="Times New Roman" pitchFamily="18" charset="0"/>
                <a:ea typeface="宋体" charset="0"/>
                <a:cs typeface="宋体" charset="0"/>
              </a:rPr>
              <a:t>large antenna array to be arranged in a compact form. This means that we</a:t>
            </a:r>
            <a:r>
              <a:rPr kumimoji="1" lang="en-US" altLang="zh-CN" sz="1200" kern="1200" baseline="0" dirty="0" smtClean="0">
                <a:solidFill>
                  <a:schemeClr val="tx1"/>
                </a:solidFill>
                <a:latin typeface="Times New Roman" pitchFamily="18" charset="0"/>
                <a:ea typeface="宋体" charset="0"/>
                <a:cs typeface="宋体" charset="0"/>
              </a:rPr>
              <a:t> can achieve higher array and multiplexing gains to improve spectral efficiency.</a:t>
            </a:r>
            <a:r>
              <a:rPr kumimoji="1" lang="en-US" altLang="zh-CN" sz="1200" kern="1200" dirty="0" smtClean="0">
                <a:solidFill>
                  <a:schemeClr val="tx1"/>
                </a:solidFill>
                <a:latin typeface="Times New Roman" pitchFamily="18" charset="0"/>
                <a:ea typeface="宋体" charset="0"/>
                <a:cs typeface="宋体" charset="0"/>
              </a:rPr>
              <a:t> The last property is the serious path-loss, which can efficiently</a:t>
            </a:r>
            <a:r>
              <a:rPr kumimoji="1" lang="en-US" altLang="zh-CN" sz="1200" kern="1200" baseline="0" dirty="0" smtClean="0">
                <a:solidFill>
                  <a:schemeClr val="tx1"/>
                </a:solidFill>
                <a:latin typeface="Times New Roman" pitchFamily="18" charset="0"/>
                <a:ea typeface="宋体" charset="0"/>
                <a:cs typeface="宋体" charset="0"/>
              </a:rPr>
              <a:t> avoid multi-cell interference and</a:t>
            </a:r>
            <a:r>
              <a:rPr kumimoji="1" lang="en-US" altLang="zh-CN" sz="1200" kern="1200" dirty="0" smtClean="0">
                <a:solidFill>
                  <a:schemeClr val="tx1"/>
                </a:solidFill>
                <a:latin typeface="Times New Roman" pitchFamily="18" charset="0"/>
                <a:ea typeface="宋体" charset="0"/>
                <a:cs typeface="宋体" charset="0"/>
              </a:rPr>
              <a:t> make the smaller cell size more attractive. In</a:t>
            </a:r>
            <a:r>
              <a:rPr kumimoji="1" lang="en-US" altLang="zh-CN" sz="1200" kern="1200" baseline="0" dirty="0" smtClean="0">
                <a:solidFill>
                  <a:schemeClr val="tx1"/>
                </a:solidFill>
                <a:latin typeface="Times New Roman" pitchFamily="18" charset="0"/>
                <a:ea typeface="宋体" charset="0"/>
                <a:cs typeface="宋体" charset="0"/>
              </a:rPr>
              <a:t> conclusion, mmWave massive MIMO can combine the roadmaps of 5G in an </a:t>
            </a:r>
            <a:r>
              <a:rPr kumimoji="1" lang="en-US" altLang="zh-CN" sz="1200" kern="1200" dirty="0" smtClean="0">
                <a:solidFill>
                  <a:schemeClr val="tx1"/>
                </a:solidFill>
                <a:latin typeface="Times New Roman" pitchFamily="18" charset="0"/>
                <a:ea typeface="宋体" charset="0"/>
                <a:cs typeface="宋体" charset="0"/>
              </a:rPr>
              <a:t>unified form and achieve </a:t>
            </a:r>
            <a:r>
              <a:rPr kumimoji="1" lang="en-US" altLang="zh-CN" sz="1200" kern="1200" baseline="0" dirty="0" smtClean="0">
                <a:solidFill>
                  <a:schemeClr val="tx1"/>
                </a:solidFill>
                <a:latin typeface="Times New Roman" pitchFamily="18" charset="0"/>
                <a:ea typeface="宋体" charset="0"/>
                <a:cs typeface="宋体" charset="0"/>
              </a:rPr>
              <a:t>1000 times capacity increase in the future.</a:t>
            </a:r>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3</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kumimoji="1" lang="en-US" altLang="zh-CN" sz="1200" kern="1200" baseline="0" dirty="0" smtClean="0">
                <a:solidFill>
                  <a:schemeClr val="tx1"/>
                </a:solidFill>
                <a:latin typeface="Times New Roman" pitchFamily="18" charset="0"/>
                <a:ea typeface="宋体" charset="0"/>
                <a:cs typeface="宋体" charset="0"/>
              </a:rPr>
              <a:t>However, realizing mmWave massive MIMO in practice is not a trivial task. One key challenge is that each antenna in MIMO systems usually requires one dedicated RF chain. This results in unaffordable hardware cost and energy consumption in mmWave massive MIMO systems, as the number of antennas becomes huge and the energy consumption of RF chain is high. For example, at 60 GHz, one RF chain will consume 250 </a:t>
            </a:r>
            <a:r>
              <a:rPr kumimoji="1" lang="en-US" altLang="zh-CN" sz="1200" kern="1200" baseline="0" dirty="0" err="1" smtClean="0">
                <a:solidFill>
                  <a:schemeClr val="tx1"/>
                </a:solidFill>
                <a:latin typeface="Times New Roman" pitchFamily="18" charset="0"/>
                <a:ea typeface="宋体" charset="0"/>
                <a:cs typeface="宋体" charset="0"/>
              </a:rPr>
              <a:t>mW</a:t>
            </a:r>
            <a:r>
              <a:rPr kumimoji="1" lang="en-US" altLang="zh-CN" sz="1200" kern="1200" baseline="0" dirty="0" smtClean="0">
                <a:solidFill>
                  <a:schemeClr val="tx1"/>
                </a:solidFill>
                <a:latin typeface="Times New Roman" pitchFamily="18" charset="0"/>
                <a:ea typeface="宋体" charset="0"/>
                <a:cs typeface="宋体" charset="0"/>
              </a:rPr>
              <a:t>. If we consider a mmWave massive MIMO base station (BS) with 256 antennas, only the RF chains will consume 64 Watts, which is much higher than the that of current 4G micro-cell BS. Therefore, how to reduce the number of required RF chains is an urging problem to be solved</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kumimoji="1" lang="en-US" altLang="zh-CN" sz="1200" kern="1200" baseline="0" dirty="0" smtClean="0">
                <a:solidFill>
                  <a:schemeClr val="tx1"/>
                </a:solidFill>
                <a:latin typeface="Times New Roman" pitchFamily="18" charset="0"/>
                <a:ea typeface="宋体" charset="0"/>
                <a:cs typeface="宋体" charset="0"/>
              </a:rPr>
              <a:t>To solve this problem, beamspace MIMO with lens antenna array has been recently proposed. By employing the lens antenna array, beamspace MIMO can transform the conventional spatial channel into beamspace channel by concentrating the signals from different directions (beams) on different antennas. Since the scattering at mmWave frequencies is not rich, the number of effective prorogation paths is quite limited, occupying only a small number of beams. Therefore, the beamspace channel is sparse, and we can select a small number of dominant beams to significantly reduce </a:t>
            </a:r>
            <a:r>
              <a:rPr kumimoji="1" lang="en-US" altLang="zh-CN" sz="1200" kern="1200" baseline="0" dirty="0" smtClean="0">
                <a:solidFill>
                  <a:schemeClr val="tx1"/>
                </a:solidFill>
                <a:latin typeface="Times New Roman" pitchFamily="18" charset="0"/>
                <a:ea typeface="宋体" charset="0"/>
                <a:cs typeface="宋体" charset="0"/>
              </a:rPr>
              <a:t>the MIMO </a:t>
            </a:r>
            <a:r>
              <a:rPr kumimoji="1" lang="en-US" altLang="zh-CN" sz="1200" kern="1200" baseline="0" dirty="0" smtClean="0">
                <a:solidFill>
                  <a:schemeClr val="tx1"/>
                </a:solidFill>
                <a:latin typeface="Times New Roman" pitchFamily="18" charset="0"/>
                <a:ea typeface="宋体" charset="0"/>
                <a:cs typeface="宋体" charset="0"/>
              </a:rPr>
              <a:t>dimension </a:t>
            </a:r>
            <a:r>
              <a:rPr kumimoji="1" lang="en-US" altLang="zh-CN" sz="1200" kern="1200" baseline="0" dirty="0" smtClean="0">
                <a:solidFill>
                  <a:schemeClr val="tx1"/>
                </a:solidFill>
                <a:latin typeface="Times New Roman" pitchFamily="18" charset="0"/>
                <a:ea typeface="宋体" charset="0"/>
                <a:cs typeface="宋体" charset="0"/>
              </a:rPr>
              <a:t>and </a:t>
            </a:r>
            <a:r>
              <a:rPr kumimoji="1" lang="en-US" altLang="zh-CN" sz="1200" kern="1200" baseline="0" dirty="0" smtClean="0">
                <a:solidFill>
                  <a:schemeClr val="tx1"/>
                </a:solidFill>
                <a:latin typeface="Times New Roman" pitchFamily="18" charset="0"/>
                <a:ea typeface="宋体" charset="0"/>
                <a:cs typeface="宋体" charset="0"/>
              </a:rPr>
              <a:t>the number of RF chains without obvious performance loss.</a:t>
            </a:r>
            <a:endParaRPr lang="en-US" altLang="zh-CN" dirty="0" smtClean="0"/>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In this</a:t>
            </a:r>
            <a:r>
              <a:rPr lang="en-US" altLang="zh-CN" baseline="0" dirty="0" smtClean="0"/>
              <a:t> slide, we give some figures to explain beamspace MIMO more clearly. The figure in the top left corner is the prototype of beamspace MIMO built by Nokia. The figure in the top right corner shows the concentrating function of lens. The figure in the </a:t>
            </a:r>
            <a:r>
              <a:rPr lang="en-US" altLang="zh-CN" dirty="0" smtClean="0"/>
              <a:t>bottom left corner is the power distribution</a:t>
            </a:r>
            <a:r>
              <a:rPr lang="en-US" altLang="zh-CN" baseline="0" dirty="0" smtClean="0"/>
              <a:t> of the traditional spatial channel, while the last figure is the one of the beamspace channel. Obviously, with the help of lens antenna array, the beamspace channel becomes sparse. </a:t>
            </a:r>
            <a:endParaRPr lang="en-US" altLang="zh-CN" dirty="0" smtClean="0"/>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kumimoji="1" lang="en-US" altLang="zh-CN" sz="1200" kern="1200" baseline="0" dirty="0" smtClean="0">
                <a:solidFill>
                  <a:schemeClr val="tx1"/>
                </a:solidFill>
                <a:latin typeface="Times New Roman" pitchFamily="18" charset="0"/>
                <a:ea typeface="宋体" charset="0"/>
                <a:cs typeface="宋体" charset="0"/>
              </a:rPr>
              <a:t>Nevertheless, </a:t>
            </a:r>
            <a:r>
              <a:rPr kumimoji="1" lang="en-US" altLang="zh-CN" sz="1200" kern="1200" baseline="0" dirty="0" smtClean="0">
                <a:solidFill>
                  <a:schemeClr val="tx1"/>
                </a:solidFill>
                <a:latin typeface="Times New Roman" pitchFamily="18" charset="0"/>
                <a:ea typeface="宋体" charset="0"/>
                <a:cs typeface="宋体" charset="0"/>
              </a:rPr>
              <a:t>beam selection acquires </a:t>
            </a:r>
            <a:r>
              <a:rPr kumimoji="1" lang="en-US" altLang="zh-CN" sz="1200" kern="1200" baseline="0" dirty="0" smtClean="0">
                <a:solidFill>
                  <a:schemeClr val="tx1"/>
                </a:solidFill>
                <a:latin typeface="Times New Roman" pitchFamily="18" charset="0"/>
                <a:ea typeface="宋体" charset="0"/>
                <a:cs typeface="宋体" charset="0"/>
              </a:rPr>
              <a:t>the information of beamspace channel of large </a:t>
            </a:r>
            <a:r>
              <a:rPr kumimoji="1" lang="en-US" altLang="zh-CN" sz="1200" kern="1200" baseline="0" dirty="0" smtClean="0">
                <a:solidFill>
                  <a:schemeClr val="tx1"/>
                </a:solidFill>
                <a:latin typeface="Times New Roman" pitchFamily="18" charset="0"/>
                <a:ea typeface="宋体" charset="0"/>
                <a:cs typeface="宋体" charset="0"/>
              </a:rPr>
              <a:t>size. However, most of the existing schemes are designed based on the 2D beamspace channel model, where only the horizontal degrees of freedom can be exploited. For the more general 3D beamspace channel model that can exploit both horizontal and vertical </a:t>
            </a:r>
            <a:r>
              <a:rPr kumimoji="1" lang="en-US" altLang="zh-CN" sz="1200" kern="1200" baseline="0" dirty="0" err="1" smtClean="0">
                <a:solidFill>
                  <a:schemeClr val="tx1"/>
                </a:solidFill>
                <a:latin typeface="Times New Roman" pitchFamily="18" charset="0"/>
                <a:ea typeface="宋体" charset="0"/>
                <a:cs typeface="宋体" charset="0"/>
              </a:rPr>
              <a:t>DoFs</a:t>
            </a:r>
            <a:r>
              <a:rPr kumimoji="1" lang="en-US" altLang="zh-CN" sz="1200" kern="1200" baseline="0" dirty="0" smtClean="0">
                <a:solidFill>
                  <a:schemeClr val="tx1"/>
                </a:solidFill>
                <a:latin typeface="Times New Roman" pitchFamily="18" charset="0"/>
                <a:ea typeface="宋体" charset="0"/>
                <a:cs typeface="宋体" charset="0"/>
              </a:rPr>
              <a:t> to achieve better performance, the beamspace channel estimation problem has not been addressed in the literature to the best of our knowledge.</a:t>
            </a:r>
            <a:endParaRPr lang="en-US" altLang="zh-CN" sz="3200" b="1" kern="0" dirty="0" smtClean="0">
              <a:solidFill>
                <a:srgbClr val="FF0000"/>
              </a:solidFill>
              <a:latin typeface="Times New Roman" pitchFamily="18" charset="0"/>
              <a:cs typeface="Times New Roman" pitchFamily="18" charset="0"/>
              <a:sym typeface="Wingdings" pitchFamily="2" charset="2"/>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Here</a:t>
            </a:r>
            <a:r>
              <a:rPr lang="en-US" altLang="zh-CN" baseline="0" dirty="0" smtClean="0"/>
              <a:t> we make a brief description about the 3D beamspace channel model. Assume the base station employs a uniform planar array with N_1 elements in horizon and N_2 elements in vertical. Then, the 3D channel model in the spatial domain can be presented by this equation. And, with the help of DFT matrix U realized by lens antenna array, the 3D beamspace channel can be presented like this, which is our target. </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8</a:t>
            </a:fld>
            <a:endParaRPr lang="en-US" altLang="zh-CN"/>
          </a:p>
        </p:txBody>
      </p:sp>
    </p:spTree>
    <p:extLst>
      <p:ext uri="{BB962C8B-B14F-4D97-AF65-F5344CB8AC3E}">
        <p14:creationId xmlns:p14="http://schemas.microsoft.com/office/powerpoint/2010/main" xmlns="" val="3408998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dirty="0" smtClean="0"/>
              <a:t>To</a:t>
            </a:r>
            <a:r>
              <a:rPr lang="en-US" altLang="zh-CN" baseline="0" dirty="0" smtClean="0"/>
              <a:t> estimate the 3D beamspace channel, in our paper, we propose an adaptive support detection based scheme, as will be introduced next. </a:t>
            </a:r>
            <a:endParaRPr lang="zh-CN" altLang="en-US" dirty="0" smtClean="0"/>
          </a:p>
        </p:txBody>
      </p:sp>
      <p:sp>
        <p:nvSpPr>
          <p:cNvPr id="41988" name="灯片编号占位符 3"/>
          <p:cNvSpPr>
            <a:spLocks noGrp="1"/>
          </p:cNvSpPr>
          <p:nvPr>
            <p:ph type="sldNum" sz="quarter" idx="5"/>
          </p:nvPr>
        </p:nvSpPr>
        <p:spPr>
          <a:noFill/>
        </p:spPr>
        <p:txBody>
          <a:bodyPr/>
          <a:lstStyle/>
          <a:p>
            <a:fld id="{55CD8F09-0A7E-41F5-A822-A8181AE32097}" type="slidenum">
              <a:rPr lang="zh-CN" altLang="en-US" smtClean="0">
                <a:ea typeface="宋体" pitchFamily="2" charset="-122"/>
              </a:rPr>
              <a:pPr/>
              <a:t>9</a:t>
            </a:fld>
            <a:endParaRPr lang="en-US" altLang="zh-CN" smtClean="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95382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73248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2015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52400" y="228600"/>
            <a:ext cx="8763000" cy="6858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152400" y="1371600"/>
            <a:ext cx="8686800" cy="47244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sldNum" sz="quarter" idx="10"/>
          </p:nvPr>
        </p:nvSpPr>
        <p:spPr>
          <a:xfrm>
            <a:off x="-76200" y="0"/>
            <a:ext cx="587375" cy="336550"/>
          </a:xfrm>
          <a:prstGeom prst="rect">
            <a:avLst/>
          </a:prstGeom>
          <a:ln/>
        </p:spPr>
        <p:txBody>
          <a:bodyPr/>
          <a:lstStyle>
            <a:lvl1pPr>
              <a:defRPr/>
            </a:lvl1pPr>
          </a:lstStyle>
          <a:p>
            <a:pPr>
              <a:defRPr/>
            </a:pPr>
            <a:fld id="{72BA53E8-D97E-4F06-89E3-17B33E09E201}" type="slidenum">
              <a:rPr lang="zh-CN" altLang="en-US"/>
              <a:pPr>
                <a:defRPr/>
              </a:pPr>
              <a:t>‹#›</a:t>
            </a:fld>
            <a:endParaRPr lang="en-US" altLang="zh-CN"/>
          </a:p>
        </p:txBody>
      </p:sp>
    </p:spTree>
    <p:extLst>
      <p:ext uri="{BB962C8B-B14F-4D97-AF65-F5344CB8AC3E}">
        <p14:creationId xmlns:p14="http://schemas.microsoft.com/office/powerpoint/2010/main" xmlns="" val="3880359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4" name="Picture 12"/>
          <p:cNvPicPr>
            <a:picLocks noChangeAspect="1" noChangeArrowheads="1"/>
          </p:cNvPicPr>
          <p:nvPr userDrawn="1"/>
        </p:nvPicPr>
        <p:blipFill>
          <a:blip r:embed="rId2" cstate="print"/>
          <a:srcRect/>
          <a:stretch>
            <a:fillRect/>
          </a:stretch>
        </p:blipFill>
        <p:spPr bwMode="auto">
          <a:xfrm>
            <a:off x="0" y="0"/>
            <a:ext cx="9144000" cy="3581400"/>
          </a:xfrm>
          <a:prstGeom prst="rect">
            <a:avLst/>
          </a:prstGeom>
          <a:noFill/>
          <a:ln w="9525">
            <a:noFill/>
            <a:miter lim="800000"/>
            <a:headEnd/>
            <a:tailEnd/>
          </a:ln>
        </p:spPr>
      </p:pic>
      <p:sp>
        <p:nvSpPr>
          <p:cNvPr id="5" name="Rectangle 7"/>
          <p:cNvSpPr>
            <a:spLocks noChangeArrowheads="1"/>
          </p:cNvSpPr>
          <p:nvPr/>
        </p:nvSpPr>
        <p:spPr bwMode="auto">
          <a:xfrm>
            <a:off x="152400" y="1143000"/>
            <a:ext cx="8839200" cy="76200"/>
          </a:xfrm>
          <a:prstGeom prst="rect">
            <a:avLst/>
          </a:prstGeom>
          <a:solidFill>
            <a:srgbClr val="000080"/>
          </a:solidFill>
          <a:ln>
            <a:noFill/>
          </a:ln>
          <a:extLst/>
        </p:spPr>
        <p:txBody>
          <a:bodyPr wrap="none"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44035" name="Rectangle 3"/>
          <p:cNvSpPr>
            <a:spLocks noGrp="1" noChangeArrowheads="1"/>
          </p:cNvSpPr>
          <p:nvPr>
            <p:ph type="subTitle" idx="1"/>
          </p:nvPr>
        </p:nvSpPr>
        <p:spPr>
          <a:xfrm>
            <a:off x="990600" y="3733800"/>
            <a:ext cx="7391400" cy="1219200"/>
          </a:xfrm>
          <a:prstGeom prst="rect">
            <a:avLst/>
          </a:prstGeom>
        </p:spPr>
        <p:txBody>
          <a:bodyPr anchor="b"/>
          <a:lstStyle>
            <a:lvl1pPr marL="0" indent="0" algn="ctr">
              <a:buFont typeface="Wingdings" pitchFamily="2" charset="2"/>
              <a:buNone/>
              <a:defRPr/>
            </a:lvl1pPr>
          </a:lstStyle>
          <a:p>
            <a:r>
              <a:rPr lang="en-US" altLang="zh-CN"/>
              <a:t>Click to edit Master subtitle style</a:t>
            </a:r>
          </a:p>
        </p:txBody>
      </p:sp>
      <p:sp>
        <p:nvSpPr>
          <p:cNvPr id="44037" name="Rectangle 5"/>
          <p:cNvSpPr>
            <a:spLocks noGrp="1" noChangeArrowheads="1"/>
          </p:cNvSpPr>
          <p:nvPr>
            <p:ph type="ctrTitle" sz="quarter"/>
          </p:nvPr>
        </p:nvSpPr>
        <p:spPr>
          <a:xfrm>
            <a:off x="990600" y="1981200"/>
            <a:ext cx="7391400" cy="1143000"/>
          </a:xfrm>
          <a:prstGeom prst="rect">
            <a:avLst/>
          </a:prstGeom>
        </p:spPr>
        <p:txBody>
          <a:bodyPr anchor="ctr"/>
          <a:lstStyle>
            <a:lvl1pPr algn="ctr">
              <a:defRPr/>
            </a:lvl1pPr>
          </a:lstStyle>
          <a:p>
            <a:r>
              <a:rPr lang="en-US" altLang="zh-CN"/>
              <a:t>Click to edit Master title style</a:t>
            </a:r>
          </a:p>
        </p:txBody>
      </p:sp>
      <p:sp>
        <p:nvSpPr>
          <p:cNvPr id="6" name="Rectangle 4"/>
          <p:cNvSpPr>
            <a:spLocks noGrp="1" noChangeArrowheads="1"/>
          </p:cNvSpPr>
          <p:nvPr>
            <p:ph type="dt" sz="quarter" idx="10"/>
          </p:nvPr>
        </p:nvSpPr>
        <p:spPr bwMode="auto">
          <a:xfrm>
            <a:off x="7239000" y="6553200"/>
            <a:ext cx="1905000" cy="304800"/>
          </a:xfrm>
          <a:prstGeom prst="rect">
            <a:avLst/>
          </a:prstGeom>
          <a:ln>
            <a:miter lim="800000"/>
            <a:headEnd/>
            <a:tailEnd/>
          </a:ln>
        </p:spPr>
        <p:txBody>
          <a:bodyPr vert="horz" wrap="square" lIns="91440" tIns="45720" rIns="91440" bIns="45720" numCol="1" anchor="b" anchorCtr="0" compatLnSpc="1">
            <a:prstTxWarp prst="textNoShape">
              <a:avLst/>
            </a:prstTxWarp>
            <a:spAutoFit/>
          </a:bodyPr>
          <a:lstStyle>
            <a:lvl1pPr algn="r" eaLnBrk="1" hangingPunct="1">
              <a:defRPr sz="1400">
                <a:solidFill>
                  <a:srgbClr val="000000"/>
                </a:solidFill>
                <a:latin typeface="Arial" charset="0"/>
                <a:ea typeface="宋体" pitchFamily="2" charset="-122"/>
              </a:defRPr>
            </a:lvl1pPr>
          </a:lstStyle>
          <a:p>
            <a:pPr>
              <a:defRPr/>
            </a:pPr>
            <a:endParaRPr lang="en-US" altLang="zh-CN"/>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8"/>
          <p:cNvSpPr>
            <a:spLocks noChangeArrowheads="1"/>
          </p:cNvSpPr>
          <p:nvPr/>
        </p:nvSpPr>
        <p:spPr bwMode="auto">
          <a:xfrm flipV="1">
            <a:off x="176213" y="1066800"/>
            <a:ext cx="8763000" cy="76200"/>
          </a:xfrm>
          <a:prstGeom prst="rect">
            <a:avLst/>
          </a:prstGeom>
          <a:solidFill>
            <a:srgbClr val="000080"/>
          </a:solidFill>
          <a:ln>
            <a:noFill/>
          </a:ln>
          <a:extLst/>
        </p:spPr>
        <p:txBody>
          <a:bodyPr wrap="none"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defRPr/>
            </a:pPr>
            <a:endParaRPr lang="zh-CN" altLang="en-US" smtClean="0">
              <a:cs typeface="+mn-cs"/>
            </a:endParaRPr>
          </a:p>
        </p:txBody>
      </p:sp>
      <p:sp>
        <p:nvSpPr>
          <p:cNvPr id="2051" name="Rectangle 9"/>
          <p:cNvSpPr>
            <a:spLocks noChangeArrowheads="1"/>
          </p:cNvSpPr>
          <p:nvPr/>
        </p:nvSpPr>
        <p:spPr bwMode="auto">
          <a:xfrm flipV="1">
            <a:off x="152400" y="6570663"/>
            <a:ext cx="8763000" cy="1587"/>
          </a:xfrm>
          <a:prstGeom prst="rect">
            <a:avLst/>
          </a:prstGeom>
          <a:solidFill>
            <a:srgbClr val="000080"/>
          </a:solidFill>
          <a:ln w="0">
            <a:solidFill>
              <a:schemeClr val="tx1"/>
            </a:solidFill>
            <a:miter lim="800000"/>
            <a:headEnd/>
            <a:tailEnd/>
          </a:ln>
        </p:spPr>
        <p:txBody>
          <a:bodyPr wrap="none"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defRPr/>
            </a:pPr>
            <a:endParaRPr lang="zh-CN" altLang="en-US" smtClean="0">
              <a:cs typeface="+mn-cs"/>
            </a:endParaRPr>
          </a:p>
        </p:txBody>
      </p:sp>
      <p:sp>
        <p:nvSpPr>
          <p:cNvPr id="1028" name="Rectangle 10"/>
          <p:cNvSpPr>
            <a:spLocks noChangeArrowheads="1"/>
          </p:cNvSpPr>
          <p:nvPr/>
        </p:nvSpPr>
        <p:spPr bwMode="auto">
          <a:xfrm>
            <a:off x="7249160" y="6588760"/>
            <a:ext cx="19050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buFont typeface="Arial" charset="0"/>
              <a:buNone/>
            </a:pPr>
            <a:fld id="{5C7F4149-9A57-4248-B233-23949A4AAE77}" type="slidenum">
              <a:rPr lang="zh-CN" altLang="en-US" sz="1400" b="1" smtClean="0">
                <a:solidFill>
                  <a:srgbClr val="333399"/>
                </a:solidFill>
              </a:rPr>
              <a:pPr algn="r" eaLnBrk="0" hangingPunct="0">
                <a:buFont typeface="Arial" charset="0"/>
                <a:buNone/>
              </a:pPr>
              <a:t>‹#›</a:t>
            </a:fld>
            <a:r>
              <a:rPr lang="en-US" altLang="zh-CN" sz="1400" b="1" dirty="0" smtClean="0">
                <a:solidFill>
                  <a:srgbClr val="333399"/>
                </a:solidFill>
              </a:rPr>
              <a:t>/21</a:t>
            </a:r>
            <a:endParaRPr lang="en-US" altLang="zh-CN" sz="1000" dirty="0">
              <a:solidFill>
                <a:srgbClr val="A50021"/>
              </a:solidFill>
            </a:endParaRPr>
          </a:p>
        </p:txBody>
      </p:sp>
      <p:pic>
        <p:nvPicPr>
          <p:cNvPr id="1029" name="Picture 7"/>
          <p:cNvPicPr>
            <a:picLocks noChangeAspect="1" noChangeArrowheads="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0" y="0"/>
            <a:ext cx="9144000"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4" name="Rectangle 8"/>
          <p:cNvSpPr>
            <a:spLocks noChangeArrowheads="1"/>
          </p:cNvSpPr>
          <p:nvPr/>
        </p:nvSpPr>
        <p:spPr bwMode="auto">
          <a:xfrm flipV="1">
            <a:off x="152400" y="1066800"/>
            <a:ext cx="8763000" cy="76200"/>
          </a:xfrm>
          <a:prstGeom prst="rect">
            <a:avLst/>
          </a:prstGeom>
          <a:solidFill>
            <a:srgbClr val="000080"/>
          </a:solidFill>
          <a:ln>
            <a:noFill/>
          </a:ln>
          <a:extLst/>
        </p:spPr>
        <p:txBody>
          <a:bodyPr rot="10800000" wrap="none"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defRPr/>
            </a:pPr>
            <a:endParaRPr lang="zh-CN" altLang="en-US" dirty="0" smtClean="0">
              <a:cs typeface="+mn-cs"/>
            </a:endParaRPr>
          </a:p>
        </p:txBody>
      </p:sp>
      <p:sp>
        <p:nvSpPr>
          <p:cNvPr id="2" name="矩形 1"/>
          <p:cNvSpPr/>
          <p:nvPr userDrawn="1"/>
        </p:nvSpPr>
        <p:spPr>
          <a:xfrm>
            <a:off x="74488" y="6553200"/>
            <a:ext cx="8581832" cy="307777"/>
          </a:xfrm>
          <a:prstGeom prst="rect">
            <a:avLst/>
          </a:prstGeom>
        </p:spPr>
        <p:txBody>
          <a:bodyPr wrap="square">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zh-CN" sz="1400" dirty="0" smtClean="0"/>
              <a:t>Beamspace Channel Estimation for 3D Lens-Based Millimeter-Wave Massive MIMO Systems</a:t>
            </a:r>
            <a:endParaRPr lang="zh-CN" altLang="en-US" sz="1400" b="0" dirty="0"/>
          </a:p>
        </p:txBody>
      </p:sp>
    </p:spTree>
  </p:cSld>
  <p:clrMap bg1="lt1" tx1="dk1" bg2="lt2" tx2="dk2" accent1="accent1" accent2="accent2" accent3="accent3" accent4="accent4" accent5="accent5" accent6="accent6" hlink="hlink" folHlink="folHlink"/>
  <p:sldLayoutIdLst>
    <p:sldLayoutId id="2147484782" r:id="rId1"/>
    <p:sldLayoutId id="2147484783" r:id="rId2"/>
    <p:sldLayoutId id="2147484784" r:id="rId3"/>
    <p:sldLayoutId id="2147484787" r:id="rId4"/>
    <p:sldLayoutId id="2147484788" r:id="rId5"/>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3600" b="1">
          <a:solidFill>
            <a:srgbClr val="003399"/>
          </a:solidFill>
          <a:latin typeface="+mj-lt"/>
          <a:ea typeface="宋体" charset="0"/>
          <a:cs typeface="宋体" charset="0"/>
        </a:defRPr>
      </a:lvl1pPr>
      <a:lvl2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2pPr>
      <a:lvl3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3pPr>
      <a:lvl4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4pPr>
      <a:lvl5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5pPr>
      <a:lvl6pPr marL="457200" algn="l" rtl="0" eaLnBrk="0" fontAlgn="base" hangingPunct="0">
        <a:lnSpc>
          <a:spcPct val="90000"/>
        </a:lnSpc>
        <a:spcBef>
          <a:spcPct val="0"/>
        </a:spcBef>
        <a:spcAft>
          <a:spcPct val="0"/>
        </a:spcAft>
        <a:defRPr sz="3600" b="1">
          <a:solidFill>
            <a:srgbClr val="003399"/>
          </a:solidFill>
          <a:latin typeface="Arial" pitchFamily="34" charset="0"/>
        </a:defRPr>
      </a:lvl6pPr>
      <a:lvl7pPr marL="914400" algn="l" rtl="0" eaLnBrk="0" fontAlgn="base" hangingPunct="0">
        <a:lnSpc>
          <a:spcPct val="90000"/>
        </a:lnSpc>
        <a:spcBef>
          <a:spcPct val="0"/>
        </a:spcBef>
        <a:spcAft>
          <a:spcPct val="0"/>
        </a:spcAft>
        <a:defRPr sz="3600" b="1">
          <a:solidFill>
            <a:srgbClr val="003399"/>
          </a:solidFill>
          <a:latin typeface="Arial" pitchFamily="34" charset="0"/>
        </a:defRPr>
      </a:lvl7pPr>
      <a:lvl8pPr marL="1371600" algn="l" rtl="0" eaLnBrk="0" fontAlgn="base" hangingPunct="0">
        <a:lnSpc>
          <a:spcPct val="90000"/>
        </a:lnSpc>
        <a:spcBef>
          <a:spcPct val="0"/>
        </a:spcBef>
        <a:spcAft>
          <a:spcPct val="0"/>
        </a:spcAft>
        <a:defRPr sz="3600" b="1">
          <a:solidFill>
            <a:srgbClr val="003399"/>
          </a:solidFill>
          <a:latin typeface="Arial" pitchFamily="34" charset="0"/>
        </a:defRPr>
      </a:lvl8pPr>
      <a:lvl9pPr marL="1828800" algn="l" rtl="0" eaLnBrk="0" fontAlgn="base" hangingPunct="0">
        <a:lnSpc>
          <a:spcPct val="90000"/>
        </a:lnSpc>
        <a:spcBef>
          <a:spcPct val="0"/>
        </a:spcBef>
        <a:spcAft>
          <a:spcPct val="0"/>
        </a:spcAft>
        <a:defRPr sz="3600" b="1">
          <a:solidFill>
            <a:srgbClr val="003399"/>
          </a:solidFill>
          <a:latin typeface="Arial" pitchFamily="34" charset="0"/>
        </a:defRPr>
      </a:lvl9pPr>
    </p:titleStyle>
    <p:bodyStyle>
      <a:lvl1pPr marL="342900" indent="-342900" algn="l" rtl="0" eaLnBrk="0" fontAlgn="base" hangingPunct="0">
        <a:spcBef>
          <a:spcPct val="20000"/>
        </a:spcBef>
        <a:spcAft>
          <a:spcPct val="0"/>
        </a:spcAft>
        <a:buFont typeface="Wingdings" charset="0"/>
        <a:buChar char="l"/>
        <a:defRPr kumimoji="1" sz="2800">
          <a:solidFill>
            <a:srgbClr val="000000"/>
          </a:solidFill>
          <a:latin typeface="+mn-lt"/>
          <a:ea typeface="宋体" charset="0"/>
          <a:cs typeface="宋体" charset="0"/>
        </a:defRPr>
      </a:lvl1pPr>
      <a:lvl2pPr marL="742950" indent="-285750" algn="l" rtl="0" eaLnBrk="0" fontAlgn="base" hangingPunct="0">
        <a:spcBef>
          <a:spcPct val="20000"/>
        </a:spcBef>
        <a:spcAft>
          <a:spcPct val="0"/>
        </a:spcAft>
        <a:buFont typeface="Wingdings" charset="0"/>
        <a:buChar char="–"/>
        <a:defRPr kumimoji="1" sz="2400">
          <a:solidFill>
            <a:srgbClr val="000000"/>
          </a:solidFill>
          <a:latin typeface="+mn-lt"/>
          <a:ea typeface="宋体" charset="0"/>
        </a:defRPr>
      </a:lvl2pPr>
      <a:lvl3pPr marL="1143000" indent="-228600" algn="l" rtl="0" eaLnBrk="0" fontAlgn="base" hangingPunct="0">
        <a:spcBef>
          <a:spcPct val="20000"/>
        </a:spcBef>
        <a:spcAft>
          <a:spcPct val="0"/>
        </a:spcAft>
        <a:buFont typeface="Wingdings" charset="0"/>
        <a:buChar char="l"/>
        <a:defRPr kumimoji="1" sz="2000">
          <a:solidFill>
            <a:srgbClr val="000000"/>
          </a:solidFill>
          <a:latin typeface="+mn-lt"/>
          <a:ea typeface="宋体" charset="0"/>
        </a:defRPr>
      </a:lvl3pPr>
      <a:lvl4pPr marL="1600200" indent="-228600" algn="l" rtl="0" eaLnBrk="0" fontAlgn="base" hangingPunct="0">
        <a:spcBef>
          <a:spcPct val="20000"/>
        </a:spcBef>
        <a:spcAft>
          <a:spcPct val="0"/>
        </a:spcAft>
        <a:buFont typeface="Wingdings" charset="0"/>
        <a:buChar char="–"/>
        <a:defRPr kumimoji="1" sz="2000">
          <a:solidFill>
            <a:srgbClr val="000000"/>
          </a:solidFill>
          <a:latin typeface="+mn-lt"/>
          <a:ea typeface="宋体" charset="0"/>
        </a:defRPr>
      </a:lvl4pPr>
      <a:lvl5pPr marL="2057400" indent="-228600" algn="l" rtl="0" eaLnBrk="0" fontAlgn="base" hangingPunct="0">
        <a:spcBef>
          <a:spcPct val="20000"/>
        </a:spcBef>
        <a:spcAft>
          <a:spcPct val="0"/>
        </a:spcAft>
        <a:buFont typeface="Wingdings" charset="0"/>
        <a:buChar char="l"/>
        <a:defRPr kumimoji="1" sz="2000">
          <a:solidFill>
            <a:srgbClr val="000000"/>
          </a:solidFill>
          <a:latin typeface="+mn-lt"/>
          <a:ea typeface="宋体" charset="0"/>
        </a:defRPr>
      </a:lvl5pPr>
      <a:lvl6pPr marL="2514600" indent="-228600" algn="l" rtl="0" eaLnBrk="0" fontAlgn="base" hangingPunct="0">
        <a:spcBef>
          <a:spcPct val="20000"/>
        </a:spcBef>
        <a:spcAft>
          <a:spcPct val="0"/>
        </a:spcAft>
        <a:buFont typeface="Wingdings" pitchFamily="2" charset="2"/>
        <a:buChar char="l"/>
        <a:defRPr>
          <a:solidFill>
            <a:srgbClr val="000000"/>
          </a:solidFill>
          <a:latin typeface="+mn-lt"/>
        </a:defRPr>
      </a:lvl6pPr>
      <a:lvl7pPr marL="2971800" indent="-228600" algn="l" rtl="0" eaLnBrk="0" fontAlgn="base" hangingPunct="0">
        <a:spcBef>
          <a:spcPct val="20000"/>
        </a:spcBef>
        <a:spcAft>
          <a:spcPct val="0"/>
        </a:spcAft>
        <a:buFont typeface="Wingdings" pitchFamily="2" charset="2"/>
        <a:buChar char="l"/>
        <a:defRPr>
          <a:solidFill>
            <a:srgbClr val="000000"/>
          </a:solidFill>
          <a:latin typeface="+mn-lt"/>
        </a:defRPr>
      </a:lvl7pPr>
      <a:lvl8pPr marL="3429000" indent="-228600" algn="l" rtl="0" eaLnBrk="0" fontAlgn="base" hangingPunct="0">
        <a:spcBef>
          <a:spcPct val="20000"/>
        </a:spcBef>
        <a:spcAft>
          <a:spcPct val="0"/>
        </a:spcAft>
        <a:buFont typeface="Wingdings" pitchFamily="2" charset="2"/>
        <a:buChar char="l"/>
        <a:defRPr>
          <a:solidFill>
            <a:srgbClr val="000000"/>
          </a:solidFill>
          <a:latin typeface="+mn-lt"/>
        </a:defRPr>
      </a:lvl8pPr>
      <a:lvl9pPr marL="3886200" indent="-228600" algn="l" rtl="0" eaLnBrk="0" fontAlgn="base" hangingPunct="0">
        <a:spcBef>
          <a:spcPct val="20000"/>
        </a:spcBef>
        <a:spcAft>
          <a:spcPct val="0"/>
        </a:spcAft>
        <a:buFont typeface="Wingdings" pitchFamily="2" charset="2"/>
        <a:buChar char="l"/>
        <a:defRPr>
          <a:solidFill>
            <a:srgbClr val="000000"/>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oleObject" Target="../embeddings/oleObject29.bin"/><Relationship Id="rId3" Type="http://schemas.openxmlformats.org/officeDocument/2006/relationships/notesSlide" Target="../notesSlides/notesSlide10.xml"/><Relationship Id="rId7" Type="http://schemas.openxmlformats.org/officeDocument/2006/relationships/oleObject" Target="../embeddings/oleObject23.bin"/><Relationship Id="rId12" Type="http://schemas.openxmlformats.org/officeDocument/2006/relationships/oleObject" Target="../embeddings/oleObject28.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22.bin"/><Relationship Id="rId11" Type="http://schemas.openxmlformats.org/officeDocument/2006/relationships/oleObject" Target="../embeddings/oleObject27.bin"/><Relationship Id="rId5" Type="http://schemas.openxmlformats.org/officeDocument/2006/relationships/oleObject" Target="../embeddings/oleObject21.bin"/><Relationship Id="rId15" Type="http://schemas.openxmlformats.org/officeDocument/2006/relationships/oleObject" Target="../embeddings/oleObject31.bin"/><Relationship Id="rId10" Type="http://schemas.openxmlformats.org/officeDocument/2006/relationships/oleObject" Target="../embeddings/oleObject26.bin"/><Relationship Id="rId4" Type="http://schemas.openxmlformats.org/officeDocument/2006/relationships/oleObject" Target="../embeddings/oleObject20.bin"/><Relationship Id="rId9" Type="http://schemas.openxmlformats.org/officeDocument/2006/relationships/oleObject" Target="../embeddings/oleObject25.bin"/><Relationship Id="rId14" Type="http://schemas.openxmlformats.org/officeDocument/2006/relationships/oleObject" Target="../embeddings/oleObject30.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oleObject" Target="../embeddings/oleObject35.bin"/><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34.bin"/><Relationship Id="rId5" Type="http://schemas.openxmlformats.org/officeDocument/2006/relationships/oleObject" Target="../embeddings/oleObject33.bin"/><Relationship Id="rId4" Type="http://schemas.openxmlformats.org/officeDocument/2006/relationships/oleObject" Target="../embeddings/oleObject32.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12.xml"/><Relationship Id="rId7" Type="http://schemas.openxmlformats.org/officeDocument/2006/relationships/oleObject" Target="../embeddings/oleObject39.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38.bin"/><Relationship Id="rId11" Type="http://schemas.openxmlformats.org/officeDocument/2006/relationships/oleObject" Target="../embeddings/oleObject42.bin"/><Relationship Id="rId5" Type="http://schemas.openxmlformats.org/officeDocument/2006/relationships/oleObject" Target="../embeddings/oleObject37.bin"/><Relationship Id="rId10" Type="http://schemas.openxmlformats.org/officeDocument/2006/relationships/image" Target="../media/image45.png"/><Relationship Id="rId4" Type="http://schemas.openxmlformats.org/officeDocument/2006/relationships/oleObject" Target="../embeddings/oleObject36.bin"/><Relationship Id="rId9" Type="http://schemas.openxmlformats.org/officeDocument/2006/relationships/oleObject" Target="../embeddings/oleObject41.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oleObject" Target="../embeddings/oleObject52.bin"/><Relationship Id="rId18" Type="http://schemas.openxmlformats.org/officeDocument/2006/relationships/oleObject" Target="../embeddings/oleObject57.bin"/><Relationship Id="rId3" Type="http://schemas.openxmlformats.org/officeDocument/2006/relationships/notesSlide" Target="../notesSlides/notesSlide13.xml"/><Relationship Id="rId21" Type="http://schemas.openxmlformats.org/officeDocument/2006/relationships/oleObject" Target="../embeddings/oleObject60.bin"/><Relationship Id="rId7" Type="http://schemas.openxmlformats.org/officeDocument/2006/relationships/oleObject" Target="../embeddings/oleObject46.bin"/><Relationship Id="rId12" Type="http://schemas.openxmlformats.org/officeDocument/2006/relationships/oleObject" Target="../embeddings/oleObject51.bin"/><Relationship Id="rId17" Type="http://schemas.openxmlformats.org/officeDocument/2006/relationships/oleObject" Target="../embeddings/oleObject56.bin"/><Relationship Id="rId2" Type="http://schemas.openxmlformats.org/officeDocument/2006/relationships/slideLayout" Target="../slideLayouts/slideLayout4.xml"/><Relationship Id="rId16" Type="http://schemas.openxmlformats.org/officeDocument/2006/relationships/oleObject" Target="../embeddings/oleObject55.bin"/><Relationship Id="rId20" Type="http://schemas.openxmlformats.org/officeDocument/2006/relationships/oleObject" Target="../embeddings/oleObject59.bin"/><Relationship Id="rId1" Type="http://schemas.openxmlformats.org/officeDocument/2006/relationships/vmlDrawing" Target="../drawings/vmlDrawing8.vml"/><Relationship Id="rId6" Type="http://schemas.openxmlformats.org/officeDocument/2006/relationships/oleObject" Target="../embeddings/oleObject45.bin"/><Relationship Id="rId11" Type="http://schemas.openxmlformats.org/officeDocument/2006/relationships/oleObject" Target="../embeddings/oleObject50.bin"/><Relationship Id="rId5" Type="http://schemas.openxmlformats.org/officeDocument/2006/relationships/oleObject" Target="../embeddings/oleObject44.bin"/><Relationship Id="rId15" Type="http://schemas.openxmlformats.org/officeDocument/2006/relationships/oleObject" Target="../embeddings/oleObject54.bin"/><Relationship Id="rId23" Type="http://schemas.openxmlformats.org/officeDocument/2006/relationships/oleObject" Target="../embeddings/oleObject62.bin"/><Relationship Id="rId10" Type="http://schemas.openxmlformats.org/officeDocument/2006/relationships/oleObject" Target="../embeddings/oleObject49.bin"/><Relationship Id="rId19" Type="http://schemas.openxmlformats.org/officeDocument/2006/relationships/oleObject" Target="../embeddings/oleObject58.bin"/><Relationship Id="rId4" Type="http://schemas.openxmlformats.org/officeDocument/2006/relationships/oleObject" Target="../embeddings/oleObject43.bin"/><Relationship Id="rId9" Type="http://schemas.openxmlformats.org/officeDocument/2006/relationships/oleObject" Target="../embeddings/oleObject48.bin"/><Relationship Id="rId14" Type="http://schemas.openxmlformats.org/officeDocument/2006/relationships/oleObject" Target="../embeddings/oleObject53.bin"/><Relationship Id="rId22" Type="http://schemas.openxmlformats.org/officeDocument/2006/relationships/oleObject" Target="../embeddings/oleObject61.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oleObject" Target="../embeddings/oleObject72.bin"/><Relationship Id="rId3" Type="http://schemas.openxmlformats.org/officeDocument/2006/relationships/notesSlide" Target="../notesSlides/notesSlide14.xml"/><Relationship Id="rId7" Type="http://schemas.openxmlformats.org/officeDocument/2006/relationships/oleObject" Target="../embeddings/oleObject66.bin"/><Relationship Id="rId12" Type="http://schemas.openxmlformats.org/officeDocument/2006/relationships/oleObject" Target="../embeddings/oleObject71.bin"/><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65.bin"/><Relationship Id="rId11" Type="http://schemas.openxmlformats.org/officeDocument/2006/relationships/oleObject" Target="../embeddings/oleObject70.bin"/><Relationship Id="rId5" Type="http://schemas.openxmlformats.org/officeDocument/2006/relationships/oleObject" Target="../embeddings/oleObject64.bin"/><Relationship Id="rId15" Type="http://schemas.openxmlformats.org/officeDocument/2006/relationships/oleObject" Target="../embeddings/oleObject74.bin"/><Relationship Id="rId10" Type="http://schemas.openxmlformats.org/officeDocument/2006/relationships/oleObject" Target="../embeddings/oleObject69.bin"/><Relationship Id="rId4" Type="http://schemas.openxmlformats.org/officeDocument/2006/relationships/oleObject" Target="../embeddings/oleObject63.bin"/><Relationship Id="rId9" Type="http://schemas.openxmlformats.org/officeDocument/2006/relationships/oleObject" Target="../embeddings/oleObject68.bin"/><Relationship Id="rId14" Type="http://schemas.openxmlformats.org/officeDocument/2006/relationships/oleObject" Target="../embeddings/oleObject7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10.vml"/><Relationship Id="rId5" Type="http://schemas.openxmlformats.org/officeDocument/2006/relationships/oleObject" Target="../embeddings/oleObject75.bin"/><Relationship Id="rId4" Type="http://schemas.openxmlformats.org/officeDocument/2006/relationships/image" Target="../media/image7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80.bin"/><Relationship Id="rId13" Type="http://schemas.openxmlformats.org/officeDocument/2006/relationships/oleObject" Target="../embeddings/oleObject85.bin"/><Relationship Id="rId3" Type="http://schemas.openxmlformats.org/officeDocument/2006/relationships/notesSlide" Target="../notesSlides/notesSlide17.xml"/><Relationship Id="rId7" Type="http://schemas.openxmlformats.org/officeDocument/2006/relationships/oleObject" Target="../embeddings/oleObject79.bin"/><Relationship Id="rId12" Type="http://schemas.openxmlformats.org/officeDocument/2006/relationships/oleObject" Target="../embeddings/oleObject84.bin"/><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oleObject" Target="../embeddings/oleObject78.bin"/><Relationship Id="rId11" Type="http://schemas.openxmlformats.org/officeDocument/2006/relationships/oleObject" Target="../embeddings/oleObject83.bin"/><Relationship Id="rId5" Type="http://schemas.openxmlformats.org/officeDocument/2006/relationships/oleObject" Target="../embeddings/oleObject77.bin"/><Relationship Id="rId15" Type="http://schemas.openxmlformats.org/officeDocument/2006/relationships/oleObject" Target="../embeddings/oleObject87.bin"/><Relationship Id="rId10" Type="http://schemas.openxmlformats.org/officeDocument/2006/relationships/oleObject" Target="../embeddings/oleObject82.bin"/><Relationship Id="rId4" Type="http://schemas.openxmlformats.org/officeDocument/2006/relationships/oleObject" Target="../embeddings/oleObject76.bin"/><Relationship Id="rId9" Type="http://schemas.openxmlformats.org/officeDocument/2006/relationships/oleObject" Target="../embeddings/oleObject81.bin"/><Relationship Id="rId14" Type="http://schemas.openxmlformats.org/officeDocument/2006/relationships/oleObject" Target="../embeddings/oleObject8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mlDrawing" Target="../drawings/vmlDrawing12.vml"/><Relationship Id="rId5" Type="http://schemas.openxmlformats.org/officeDocument/2006/relationships/oleObject" Target="../embeddings/oleObject88.bin"/><Relationship Id="rId4" Type="http://schemas.openxmlformats.org/officeDocument/2006/relationships/image" Target="../media/image86.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oleObject" Target="../embeddings/oleObject15.bin"/><Relationship Id="rId3" Type="http://schemas.openxmlformats.org/officeDocument/2006/relationships/notesSlide" Target="../notesSlides/notesSlide8.xml"/><Relationship Id="rId7" Type="http://schemas.openxmlformats.org/officeDocument/2006/relationships/oleObject" Target="../embeddings/oleObject9.bin"/><Relationship Id="rId12" Type="http://schemas.openxmlformats.org/officeDocument/2006/relationships/oleObject" Target="../embeddings/oleObject14.bin"/><Relationship Id="rId17" Type="http://schemas.openxmlformats.org/officeDocument/2006/relationships/oleObject" Target="../embeddings/oleObject19.bin"/><Relationship Id="rId2" Type="http://schemas.openxmlformats.org/officeDocument/2006/relationships/slideLayout" Target="../slideLayouts/slideLayout4.xml"/><Relationship Id="rId16" Type="http://schemas.openxmlformats.org/officeDocument/2006/relationships/oleObject" Target="../embeddings/oleObject18.bin"/><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oleObject" Target="../embeddings/oleObject13.bin"/><Relationship Id="rId5" Type="http://schemas.openxmlformats.org/officeDocument/2006/relationships/oleObject" Target="../embeddings/oleObject7.bin"/><Relationship Id="rId15" Type="http://schemas.openxmlformats.org/officeDocument/2006/relationships/oleObject" Target="../embeddings/oleObject17.bin"/><Relationship Id="rId10" Type="http://schemas.openxmlformats.org/officeDocument/2006/relationships/oleObject" Target="../embeddings/oleObject12.bin"/><Relationship Id="rId4" Type="http://schemas.openxmlformats.org/officeDocument/2006/relationships/oleObject" Target="../embeddings/oleObject6.bin"/><Relationship Id="rId9" Type="http://schemas.openxmlformats.org/officeDocument/2006/relationships/oleObject" Target="../embeddings/oleObject11.bin"/><Relationship Id="rId14" Type="http://schemas.openxmlformats.org/officeDocument/2006/relationships/oleObject" Target="../embeddings/oleObject16.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86080" y="2456725"/>
            <a:ext cx="8361680" cy="1600200"/>
          </a:xfrm>
        </p:spPr>
        <p:txBody>
          <a:bodyPr/>
          <a:lstStyle/>
          <a:p>
            <a:r>
              <a:rPr lang="en-US" altLang="zh-CN" sz="3200" dirty="0" smtClean="0"/>
              <a:t>Beamspace Channel Estimation for 3D </a:t>
            </a:r>
            <a:r>
              <a:rPr lang="en-US" altLang="zh-CN" sz="3200" dirty="0" smtClean="0"/>
              <a:t>Lens-Based Millimeter-Wave </a:t>
            </a:r>
            <a:r>
              <a:rPr lang="en-US" altLang="zh-CN" sz="3200" dirty="0" smtClean="0"/>
              <a:t>Massive MIMO Systems</a:t>
            </a:r>
            <a:endParaRPr lang="en-US" altLang="zh-CN" sz="3200" dirty="0" smtClean="0">
              <a:ea typeface="宋体" pitchFamily="2" charset="-122"/>
            </a:endParaRPr>
          </a:p>
        </p:txBody>
      </p:sp>
      <p:sp>
        <p:nvSpPr>
          <p:cNvPr id="15363" name="Rectangle 3"/>
          <p:cNvSpPr>
            <a:spLocks noGrp="1" noChangeArrowheads="1"/>
          </p:cNvSpPr>
          <p:nvPr>
            <p:ph type="subTitle" idx="1"/>
          </p:nvPr>
        </p:nvSpPr>
        <p:spPr>
          <a:xfrm>
            <a:off x="264160" y="4191835"/>
            <a:ext cx="8610600" cy="441960"/>
          </a:xfrm>
        </p:spPr>
        <p:txBody>
          <a:bodyPr/>
          <a:lstStyle/>
          <a:p>
            <a:pPr eaLnBrk="1" hangingPunct="1"/>
            <a:r>
              <a:rPr lang="en-US" altLang="zh-CN" sz="1800" dirty="0" err="1" smtClean="0"/>
              <a:t>Xinyu</a:t>
            </a:r>
            <a:r>
              <a:rPr lang="en-US" altLang="zh-CN" sz="1800" dirty="0" smtClean="0"/>
              <a:t> </a:t>
            </a:r>
            <a:r>
              <a:rPr lang="en-US" altLang="zh-CN" sz="1800" dirty="0" smtClean="0"/>
              <a:t>Gao</a:t>
            </a:r>
            <a:r>
              <a:rPr lang="en-US" altLang="zh-CN" sz="1800" baseline="30000" dirty="0" smtClean="0"/>
              <a:t>1</a:t>
            </a:r>
            <a:r>
              <a:rPr lang="en-US" altLang="zh-CN" sz="1800" dirty="0" smtClean="0"/>
              <a:t>, </a:t>
            </a:r>
            <a:r>
              <a:rPr lang="en-US" altLang="zh-CN" sz="1800" dirty="0" err="1" smtClean="0"/>
              <a:t>Linglong</a:t>
            </a:r>
            <a:r>
              <a:rPr lang="en-US" altLang="zh-CN" sz="1800" dirty="0" smtClean="0"/>
              <a:t> Dai</a:t>
            </a:r>
            <a:r>
              <a:rPr lang="en-US" altLang="zh-CN" sz="1800" baseline="30000" dirty="0" smtClean="0"/>
              <a:t>1</a:t>
            </a:r>
            <a:r>
              <a:rPr lang="en-US" altLang="zh-CN" sz="1800" dirty="0" smtClean="0"/>
              <a:t>, </a:t>
            </a:r>
            <a:r>
              <a:rPr lang="en-US" altLang="zh-CN" sz="1800" dirty="0" err="1" smtClean="0"/>
              <a:t>Shuangfeng</a:t>
            </a:r>
            <a:r>
              <a:rPr lang="en-US" altLang="zh-CN" sz="1800" dirty="0" smtClean="0"/>
              <a:t> Han</a:t>
            </a:r>
            <a:r>
              <a:rPr lang="en-US" altLang="zh-CN" sz="1800" baseline="30000" dirty="0" smtClean="0"/>
              <a:t>2</a:t>
            </a:r>
            <a:r>
              <a:rPr lang="en-US" altLang="zh-CN" sz="1800" dirty="0" smtClean="0"/>
              <a:t>, </a:t>
            </a:r>
            <a:r>
              <a:rPr lang="en-US" altLang="zh-CN" sz="1800" dirty="0" err="1" smtClean="0"/>
              <a:t>Chih</a:t>
            </a:r>
            <a:r>
              <a:rPr lang="en-US" altLang="zh-CN" sz="1800" dirty="0" smtClean="0"/>
              <a:t>-Lin I</a:t>
            </a:r>
            <a:r>
              <a:rPr lang="en-US" altLang="zh-CN" sz="1800" baseline="30000" dirty="0" smtClean="0"/>
              <a:t>2</a:t>
            </a:r>
            <a:r>
              <a:rPr lang="en-US" altLang="zh-CN" sz="1800" dirty="0" smtClean="0"/>
              <a:t>, and </a:t>
            </a:r>
            <a:r>
              <a:rPr lang="en-US" altLang="zh-CN" sz="1800" dirty="0" err="1" smtClean="0"/>
              <a:t>Fumiyuki</a:t>
            </a:r>
            <a:r>
              <a:rPr lang="en-US" altLang="zh-CN" sz="1800" dirty="0" smtClean="0"/>
              <a:t> </a:t>
            </a:r>
            <a:r>
              <a:rPr lang="en-US" altLang="zh-CN" sz="1800" dirty="0" smtClean="0"/>
              <a:t>Adachi</a:t>
            </a:r>
            <a:r>
              <a:rPr lang="en-US" altLang="zh-CN" sz="1800" baseline="30000" dirty="0" smtClean="0"/>
              <a:t>3</a:t>
            </a:r>
            <a:endParaRPr lang="zh-CN" altLang="en-US" sz="1800" b="1" baseline="30000" dirty="0" smtClean="0">
              <a:solidFill>
                <a:srgbClr val="CC0000"/>
              </a:solidFill>
              <a:ea typeface="宋体" pitchFamily="2" charset="-122"/>
            </a:endParaRPr>
          </a:p>
        </p:txBody>
      </p:sp>
      <p:sp>
        <p:nvSpPr>
          <p:cNvPr id="15364" name="Text Box 4"/>
          <p:cNvSpPr txBox="1">
            <a:spLocks noChangeArrowheads="1"/>
          </p:cNvSpPr>
          <p:nvPr/>
        </p:nvSpPr>
        <p:spPr bwMode="auto">
          <a:xfrm>
            <a:off x="3657600" y="6039100"/>
            <a:ext cx="1828800" cy="457200"/>
          </a:xfrm>
          <a:prstGeom prst="rect">
            <a:avLst/>
          </a:prstGeom>
          <a:noFill/>
          <a:ln w="9525">
            <a:noFill/>
            <a:miter lim="800000"/>
            <a:headEnd/>
            <a:tailEnd/>
          </a:ln>
        </p:spPr>
        <p:txBody>
          <a:bodyPr>
            <a:spAutoFit/>
          </a:bodyPr>
          <a:lstStyle/>
          <a:p>
            <a:pPr eaLnBrk="1" hangingPunct="1">
              <a:spcBef>
                <a:spcPct val="50000"/>
              </a:spcBef>
            </a:pPr>
            <a:r>
              <a:rPr lang="en-US" altLang="zh-CN" b="1" dirty="0" smtClean="0"/>
              <a:t>2016-10-11</a:t>
            </a:r>
            <a:endParaRPr lang="en-US" altLang="zh-CN" b="1" dirty="0"/>
          </a:p>
        </p:txBody>
      </p:sp>
      <p:sp>
        <p:nvSpPr>
          <p:cNvPr id="15365" name="Rectangle 13"/>
          <p:cNvSpPr>
            <a:spLocks noChangeArrowheads="1"/>
          </p:cNvSpPr>
          <p:nvPr/>
        </p:nvSpPr>
        <p:spPr bwMode="auto">
          <a:xfrm>
            <a:off x="0" y="3538538"/>
            <a:ext cx="9144000" cy="0"/>
          </a:xfrm>
          <a:prstGeom prst="rect">
            <a:avLst/>
          </a:prstGeom>
          <a:noFill/>
          <a:ln w="9525">
            <a:noFill/>
            <a:miter lim="800000"/>
            <a:headEnd/>
            <a:tailEnd/>
          </a:ln>
        </p:spPr>
        <p:txBody>
          <a:bodyPr wrap="none" anchor="ctr">
            <a:spAutoFit/>
          </a:bodyPr>
          <a:lstStyle/>
          <a:p>
            <a:pPr eaLnBrk="1" hangingPunct="1"/>
            <a:endParaRPr lang="zh-CN" altLang="en-US"/>
          </a:p>
        </p:txBody>
      </p:sp>
      <p:sp>
        <p:nvSpPr>
          <p:cNvPr id="15366" name="矩形 2"/>
          <p:cNvSpPr>
            <a:spLocks noChangeArrowheads="1"/>
          </p:cNvSpPr>
          <p:nvPr/>
        </p:nvSpPr>
        <p:spPr bwMode="auto">
          <a:xfrm>
            <a:off x="228600" y="4858475"/>
            <a:ext cx="8686800" cy="923330"/>
          </a:xfrm>
          <a:prstGeom prst="rect">
            <a:avLst/>
          </a:prstGeom>
          <a:noFill/>
          <a:ln w="9525">
            <a:noFill/>
            <a:miter lim="800000"/>
            <a:headEnd/>
            <a:tailEnd/>
          </a:ln>
        </p:spPr>
        <p:txBody>
          <a:bodyPr wrap="square">
            <a:spAutoFit/>
          </a:bodyPr>
          <a:lstStyle/>
          <a:p>
            <a:pPr algn="ctr" eaLnBrk="1" hangingPunct="1"/>
            <a:r>
              <a:rPr lang="en-US" altLang="zh-CN" sz="1800" baseline="30000" dirty="0" smtClean="0">
                <a:solidFill>
                  <a:srgbClr val="7030A0"/>
                </a:solidFill>
              </a:rPr>
              <a:t>1</a:t>
            </a:r>
            <a:r>
              <a:rPr lang="en-US" altLang="zh-CN" sz="1800" dirty="0" smtClean="0">
                <a:solidFill>
                  <a:srgbClr val="7030A0"/>
                </a:solidFill>
              </a:rPr>
              <a:t>Department </a:t>
            </a:r>
            <a:r>
              <a:rPr lang="en-US" altLang="zh-CN" sz="1800" dirty="0">
                <a:solidFill>
                  <a:srgbClr val="7030A0"/>
                </a:solidFill>
              </a:rPr>
              <a:t>of Electronic Engineering, </a:t>
            </a:r>
            <a:r>
              <a:rPr lang="en-US" altLang="zh-CN" sz="1800" dirty="0" err="1">
                <a:solidFill>
                  <a:srgbClr val="7030A0"/>
                </a:solidFill>
              </a:rPr>
              <a:t>Tsinghua</a:t>
            </a:r>
            <a:r>
              <a:rPr lang="en-US" altLang="zh-CN" sz="1800" dirty="0">
                <a:solidFill>
                  <a:srgbClr val="7030A0"/>
                </a:solidFill>
              </a:rPr>
              <a:t> </a:t>
            </a:r>
            <a:r>
              <a:rPr lang="en-US" altLang="zh-CN" sz="1800" dirty="0" smtClean="0">
                <a:solidFill>
                  <a:srgbClr val="7030A0"/>
                </a:solidFill>
              </a:rPr>
              <a:t>University</a:t>
            </a:r>
          </a:p>
          <a:p>
            <a:pPr algn="ctr" eaLnBrk="1" hangingPunct="1"/>
            <a:r>
              <a:rPr lang="en-US" altLang="zh-CN" sz="1800" baseline="30000" dirty="0" smtClean="0">
                <a:solidFill>
                  <a:srgbClr val="7030A0"/>
                </a:solidFill>
              </a:rPr>
              <a:t>2</a:t>
            </a:r>
            <a:r>
              <a:rPr lang="en-US" altLang="zh-CN" sz="1800" dirty="0" smtClean="0">
                <a:solidFill>
                  <a:srgbClr val="7030A0"/>
                </a:solidFill>
              </a:rPr>
              <a:t>Green </a:t>
            </a:r>
            <a:r>
              <a:rPr lang="en-US" altLang="zh-CN" sz="1800" dirty="0">
                <a:solidFill>
                  <a:srgbClr val="7030A0"/>
                </a:solidFill>
              </a:rPr>
              <a:t>Communication Research Center, China Mobile Research </a:t>
            </a:r>
            <a:r>
              <a:rPr lang="en-US" altLang="zh-CN" sz="1800" dirty="0" smtClean="0">
                <a:solidFill>
                  <a:srgbClr val="7030A0"/>
                </a:solidFill>
              </a:rPr>
              <a:t>Institute</a:t>
            </a:r>
          </a:p>
          <a:p>
            <a:pPr algn="ctr"/>
            <a:r>
              <a:rPr lang="en-US" altLang="zh-CN" sz="1800" baseline="30000" dirty="0" smtClean="0">
                <a:solidFill>
                  <a:srgbClr val="7030A0"/>
                </a:solidFill>
              </a:rPr>
              <a:t>3</a:t>
            </a:r>
            <a:r>
              <a:rPr lang="en-US" altLang="zh-CN" sz="1800" dirty="0" smtClean="0">
                <a:solidFill>
                  <a:srgbClr val="7030A0"/>
                </a:solidFill>
              </a:rPr>
              <a:t>Department </a:t>
            </a:r>
            <a:r>
              <a:rPr lang="en-US" altLang="zh-CN" sz="1800" dirty="0" smtClean="0">
                <a:solidFill>
                  <a:srgbClr val="7030A0"/>
                </a:solidFill>
              </a:rPr>
              <a:t>of Communications Engineering, Tohoku University, Japan</a:t>
            </a:r>
            <a:endParaRPr lang="zh-CN" altLang="en-US" sz="1800" dirty="0">
              <a:solidFill>
                <a:srgbClr val="7030A0"/>
              </a:solidFill>
            </a:endParaRPr>
          </a:p>
        </p:txBody>
      </p:sp>
      <p:pic>
        <p:nvPicPr>
          <p:cNvPr id="15367" name="Picture 9" descr="http://t1.gstatic.com/images?q=tbn:ANd9GcTr3cnuSdAIObZqFg-mSdql0jrYfXETasyq2G3aAnQRctiBXyzb"/>
          <p:cNvPicPr>
            <a:picLocks noChangeAspect="1" noChangeArrowheads="1"/>
          </p:cNvPicPr>
          <p:nvPr/>
        </p:nvPicPr>
        <p:blipFill>
          <a:blip r:embed="rId3" cstate="print"/>
          <a:srcRect/>
          <a:stretch>
            <a:fillRect/>
          </a:stretch>
        </p:blipFill>
        <p:spPr bwMode="auto">
          <a:xfrm>
            <a:off x="0" y="0"/>
            <a:ext cx="1066800" cy="1066800"/>
          </a:xfrm>
          <a:prstGeom prst="rect">
            <a:avLst/>
          </a:prstGeom>
          <a:noFill/>
          <a:ln w="9525">
            <a:noFill/>
            <a:miter lim="800000"/>
            <a:headEnd/>
            <a:tailEnd/>
          </a:ln>
        </p:spPr>
      </p:pic>
      <p:grpSp>
        <p:nvGrpSpPr>
          <p:cNvPr id="2" name="Group 4"/>
          <p:cNvGrpSpPr>
            <a:grpSpLocks/>
          </p:cNvGrpSpPr>
          <p:nvPr/>
        </p:nvGrpSpPr>
        <p:grpSpPr bwMode="auto">
          <a:xfrm>
            <a:off x="76200" y="1219200"/>
            <a:ext cx="3429000" cy="1190625"/>
            <a:chOff x="432" y="2034"/>
            <a:chExt cx="2160" cy="750"/>
          </a:xfrm>
        </p:grpSpPr>
        <p:sp>
          <p:nvSpPr>
            <p:cNvPr id="17" name="Freeform 5"/>
            <p:cNvSpPr>
              <a:spLocks/>
            </p:cNvSpPr>
            <p:nvPr/>
          </p:nvSpPr>
          <p:spPr bwMode="gray">
            <a:xfrm rot="-409519">
              <a:off x="452" y="2473"/>
              <a:ext cx="1618" cy="309"/>
            </a:xfrm>
            <a:custGeom>
              <a:avLst/>
              <a:gdLst/>
              <a:ahLst/>
              <a:cxnLst>
                <a:cxn ang="0">
                  <a:pos x="3" y="145"/>
                </a:cxn>
                <a:cxn ang="0">
                  <a:pos x="987" y="16"/>
                </a:cxn>
                <a:cxn ang="0">
                  <a:pos x="2232" y="168"/>
                </a:cxn>
                <a:cxn ang="0">
                  <a:pos x="3211" y="130"/>
                </a:cxn>
                <a:cxn ang="0">
                  <a:pos x="2251" y="194"/>
                </a:cxn>
                <a:cxn ang="0">
                  <a:pos x="987" y="62"/>
                </a:cxn>
                <a:cxn ang="0">
                  <a:pos x="3" y="145"/>
                </a:cxn>
              </a:cxnLst>
              <a:rect l="0" t="0" r="r" b="b"/>
              <a:pathLst>
                <a:path w="3214" h="205">
                  <a:moveTo>
                    <a:pt x="3" y="145"/>
                  </a:moveTo>
                  <a:cubicBezTo>
                    <a:pt x="0" y="144"/>
                    <a:pt x="557" y="0"/>
                    <a:pt x="987" y="16"/>
                  </a:cubicBezTo>
                  <a:cubicBezTo>
                    <a:pt x="1417" y="33"/>
                    <a:pt x="1861" y="149"/>
                    <a:pt x="2232" y="168"/>
                  </a:cubicBezTo>
                  <a:cubicBezTo>
                    <a:pt x="2603" y="187"/>
                    <a:pt x="3208" y="126"/>
                    <a:pt x="3211" y="130"/>
                  </a:cubicBezTo>
                  <a:cubicBezTo>
                    <a:pt x="3214" y="134"/>
                    <a:pt x="2622" y="205"/>
                    <a:pt x="2251" y="194"/>
                  </a:cubicBezTo>
                  <a:cubicBezTo>
                    <a:pt x="1880" y="183"/>
                    <a:pt x="1362" y="70"/>
                    <a:pt x="987" y="62"/>
                  </a:cubicBezTo>
                  <a:cubicBezTo>
                    <a:pt x="384" y="54"/>
                    <a:pt x="168" y="144"/>
                    <a:pt x="3" y="145"/>
                  </a:cubicBezTo>
                  <a:close/>
                </a:path>
              </a:pathLst>
            </a:custGeom>
            <a:gradFill rotWithShape="1">
              <a:gsLst>
                <a:gs pos="0">
                  <a:schemeClr val="accent2"/>
                </a:gs>
                <a:gs pos="100000">
                  <a:schemeClr val="accent2">
                    <a:gamma/>
                    <a:tint val="33725"/>
                    <a:invGamma/>
                  </a:schemeClr>
                </a:gs>
              </a:gsLst>
              <a:lin ang="0" scaled="1"/>
            </a:gradFill>
            <a:ln w="9525">
              <a:noFill/>
              <a:round/>
              <a:headEnd/>
              <a:tailEnd/>
            </a:ln>
            <a:effectLst/>
          </p:spPr>
          <p:txBody>
            <a:bodyPr/>
            <a:lstStyle/>
            <a:p>
              <a:pPr>
                <a:defRPr/>
              </a:pPr>
              <a:endParaRPr lang="zh-CN" altLang="en-US" sz="1800"/>
            </a:p>
          </p:txBody>
        </p:sp>
        <p:sp>
          <p:nvSpPr>
            <p:cNvPr id="18" name="Freeform 6"/>
            <p:cNvSpPr>
              <a:spLocks/>
            </p:cNvSpPr>
            <p:nvPr/>
          </p:nvSpPr>
          <p:spPr bwMode="gray">
            <a:xfrm>
              <a:off x="432" y="2034"/>
              <a:ext cx="2160" cy="750"/>
            </a:xfrm>
            <a:custGeom>
              <a:avLst/>
              <a:gdLst/>
              <a:ahLst/>
              <a:cxnLst>
                <a:cxn ang="0">
                  <a:pos x="3" y="565"/>
                </a:cxn>
                <a:cxn ang="0">
                  <a:pos x="460" y="237"/>
                </a:cxn>
                <a:cxn ang="0">
                  <a:pos x="1104" y="305"/>
                </a:cxn>
                <a:cxn ang="0">
                  <a:pos x="1731" y="6"/>
                </a:cxn>
                <a:cxn ang="0">
                  <a:pos x="1124" y="344"/>
                </a:cxn>
                <a:cxn ang="0">
                  <a:pos x="456" y="313"/>
                </a:cxn>
                <a:cxn ang="0">
                  <a:pos x="3" y="565"/>
                </a:cxn>
              </a:cxnLst>
              <a:rect l="0" t="0" r="r" b="b"/>
              <a:pathLst>
                <a:path w="1731" h="565">
                  <a:moveTo>
                    <a:pt x="3" y="565"/>
                  </a:moveTo>
                  <a:cubicBezTo>
                    <a:pt x="0" y="563"/>
                    <a:pt x="215" y="289"/>
                    <a:pt x="460" y="237"/>
                  </a:cubicBezTo>
                  <a:cubicBezTo>
                    <a:pt x="704" y="187"/>
                    <a:pt x="892" y="343"/>
                    <a:pt x="1104" y="305"/>
                  </a:cubicBezTo>
                  <a:cubicBezTo>
                    <a:pt x="1316" y="267"/>
                    <a:pt x="1728" y="0"/>
                    <a:pt x="1731" y="6"/>
                  </a:cubicBezTo>
                  <a:cubicBezTo>
                    <a:pt x="1654" y="53"/>
                    <a:pt x="1362" y="291"/>
                    <a:pt x="1124" y="344"/>
                  </a:cubicBezTo>
                  <a:cubicBezTo>
                    <a:pt x="886" y="397"/>
                    <a:pt x="650" y="265"/>
                    <a:pt x="456" y="313"/>
                  </a:cubicBezTo>
                  <a:cubicBezTo>
                    <a:pt x="115" y="402"/>
                    <a:pt x="94" y="537"/>
                    <a:pt x="3" y="565"/>
                  </a:cubicBezTo>
                  <a:close/>
                </a:path>
              </a:pathLst>
            </a:custGeom>
            <a:gradFill rotWithShape="1">
              <a:gsLst>
                <a:gs pos="0">
                  <a:schemeClr val="accent1"/>
                </a:gs>
                <a:gs pos="100000">
                  <a:schemeClr val="accent1">
                    <a:gamma/>
                    <a:tint val="33725"/>
                    <a:invGamma/>
                  </a:schemeClr>
                </a:gs>
              </a:gsLst>
              <a:lin ang="0" scaled="1"/>
            </a:gradFill>
            <a:ln w="9525">
              <a:noFill/>
              <a:round/>
              <a:headEnd/>
              <a:tailEnd/>
            </a:ln>
            <a:effectLst/>
          </p:spPr>
          <p:txBody>
            <a:bodyPr/>
            <a:lstStyle/>
            <a:p>
              <a:pPr>
                <a:defRPr/>
              </a:pPr>
              <a:endParaRPr lang="zh-CN" altLang="en-US" sz="1800"/>
            </a:p>
          </p:txBody>
        </p:sp>
      </p:grpSp>
      <p:pic>
        <p:nvPicPr>
          <p:cNvPr id="1148929" name="Picture 1"/>
          <p:cNvPicPr>
            <a:picLocks noChangeAspect="1" noChangeArrowheads="1"/>
          </p:cNvPicPr>
          <p:nvPr/>
        </p:nvPicPr>
        <p:blipFill>
          <a:blip r:embed="rId4" cstate="print"/>
          <a:srcRect/>
          <a:stretch>
            <a:fillRect/>
          </a:stretch>
        </p:blipFill>
        <p:spPr bwMode="auto">
          <a:xfrm>
            <a:off x="1107440" y="0"/>
            <a:ext cx="4389120" cy="1148642"/>
          </a:xfrm>
          <a:prstGeom prst="rect">
            <a:avLst/>
          </a:prstGeom>
          <a:noFill/>
          <a:ln w="9525">
            <a:noFill/>
            <a:miter lim="800000"/>
            <a:headEnd/>
            <a:tailEnd/>
          </a:ln>
        </p:spPr>
      </p:pic>
    </p:spTree>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11176" y="1106558"/>
            <a:ext cx="10439963" cy="5751441"/>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Channel measurements</a:t>
            </a: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742950" lvl="1" indent="-285750">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All </a:t>
            </a:r>
            <a:r>
              <a:rPr lang="en-US" altLang="zh-CN" sz="2000" i="1" kern="0" dirty="0" smtClean="0">
                <a:solidFill>
                  <a:srgbClr val="000000"/>
                </a:solidFill>
                <a:latin typeface="Times New Roman" pitchFamily="18" charset="0"/>
                <a:cs typeface="Times New Roman" pitchFamily="18" charset="0"/>
                <a:sym typeface="Wingdings" pitchFamily="2" charset="2"/>
              </a:rPr>
              <a:t>K</a:t>
            </a:r>
            <a:r>
              <a:rPr lang="zh-CN" altLang="en-US" sz="2000"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users transmit orthogonal pilot sequences to BS over </a:t>
            </a:r>
            <a:r>
              <a:rPr lang="en-US" altLang="zh-CN" sz="2000" i="1" kern="0" dirty="0" smtClean="0">
                <a:solidFill>
                  <a:srgbClr val="000000"/>
                </a:solidFill>
                <a:latin typeface="Times New Roman" pitchFamily="18" charset="0"/>
                <a:cs typeface="Times New Roman" pitchFamily="18" charset="0"/>
                <a:sym typeface="Wingdings" pitchFamily="2" charset="2"/>
              </a:rPr>
              <a:t>Q</a:t>
            </a:r>
            <a:r>
              <a:rPr lang="en-US" altLang="zh-CN" sz="2000" kern="0" dirty="0" smtClean="0">
                <a:solidFill>
                  <a:srgbClr val="000000"/>
                </a:solidFill>
                <a:latin typeface="Times New Roman" pitchFamily="18" charset="0"/>
                <a:cs typeface="Times New Roman" pitchFamily="18" charset="0"/>
                <a:sym typeface="Wingdings" pitchFamily="2" charset="2"/>
              </a:rPr>
              <a:t> instants</a:t>
            </a:r>
          </a:p>
          <a:p>
            <a:pPr marL="742950" lvl="1" indent="-285750">
              <a:spcBef>
                <a:spcPct val="20000"/>
              </a:spcBef>
              <a:buClr>
                <a:srgbClr val="000000"/>
              </a:buClr>
              <a:buFontTx/>
              <a:buChar char="–"/>
              <a:defRPr/>
            </a:pPr>
            <a:r>
              <a:rPr lang="en-US" altLang="zh-CN" sz="2000" i="1" kern="0" dirty="0" smtClean="0">
                <a:solidFill>
                  <a:srgbClr val="000000"/>
                </a:solidFill>
                <a:latin typeface="Times New Roman" pitchFamily="18" charset="0"/>
                <a:cs typeface="Times New Roman" pitchFamily="18" charset="0"/>
                <a:sym typeface="Wingdings" pitchFamily="2" charset="2"/>
              </a:rPr>
              <a:t>Q</a:t>
            </a:r>
            <a:r>
              <a:rPr lang="zh-CN" altLang="en-US" sz="2000"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instants are divided into </a:t>
            </a:r>
            <a:r>
              <a:rPr lang="en-US" altLang="zh-CN" sz="2000" i="1" kern="0" dirty="0" smtClean="0">
                <a:solidFill>
                  <a:srgbClr val="000000"/>
                </a:solidFill>
                <a:latin typeface="Times New Roman" pitchFamily="18" charset="0"/>
                <a:cs typeface="Times New Roman" pitchFamily="18" charset="0"/>
                <a:sym typeface="Wingdings" pitchFamily="2" charset="2"/>
              </a:rPr>
              <a:t>M</a:t>
            </a:r>
            <a:r>
              <a:rPr lang="zh-CN" altLang="en-US" sz="2000"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blocks</a:t>
            </a:r>
            <a:r>
              <a:rPr lang="zh-CN" altLang="en-US" sz="2000"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               ), during the </a:t>
            </a:r>
            <a:r>
              <a:rPr lang="en-US" altLang="zh-CN" sz="2000" i="1" kern="0" dirty="0" err="1" smtClean="0">
                <a:solidFill>
                  <a:srgbClr val="000000"/>
                </a:solidFill>
                <a:latin typeface="Times New Roman" pitchFamily="18" charset="0"/>
                <a:cs typeface="Times New Roman" pitchFamily="18" charset="0"/>
                <a:sym typeface="Wingdings" pitchFamily="2" charset="2"/>
              </a:rPr>
              <a:t>m</a:t>
            </a:r>
            <a:r>
              <a:rPr lang="en-US" altLang="zh-CN" sz="2000" kern="0" dirty="0" err="1" smtClean="0">
                <a:solidFill>
                  <a:srgbClr val="000000"/>
                </a:solidFill>
                <a:latin typeface="Times New Roman" pitchFamily="18" charset="0"/>
                <a:cs typeface="Times New Roman" pitchFamily="18" charset="0"/>
                <a:sym typeface="Wingdings" pitchFamily="2" charset="2"/>
              </a:rPr>
              <a:t>th</a:t>
            </a:r>
            <a:r>
              <a:rPr lang="en-US" altLang="zh-CN" sz="2000" kern="0" dirty="0" smtClean="0">
                <a:solidFill>
                  <a:srgbClr val="000000"/>
                </a:solidFill>
                <a:latin typeface="Times New Roman" pitchFamily="18" charset="0"/>
                <a:cs typeface="Times New Roman" pitchFamily="18" charset="0"/>
                <a:sym typeface="Wingdings" pitchFamily="2" charset="2"/>
              </a:rPr>
              <a:t> block</a:t>
            </a:r>
          </a:p>
          <a:p>
            <a:pPr marL="742950" lvl="1" indent="-285750" eaLnBrk="1" hangingPunct="1">
              <a:spcBef>
                <a:spcPct val="20000"/>
              </a:spcBef>
              <a:buClr>
                <a:srgbClr val="000000"/>
              </a:buClr>
              <a:defRPr/>
            </a:pP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ts val="0"/>
              </a:spcBef>
              <a:buClr>
                <a:srgbClr val="000000"/>
              </a:buClr>
              <a:defRPr/>
            </a:pPr>
            <a:r>
              <a:rPr lang="en-US" altLang="zh-CN" sz="2000" kern="0" dirty="0" smtClean="0">
                <a:solidFill>
                  <a:srgbClr val="000000"/>
                </a:solidFill>
                <a:latin typeface="Times New Roman" pitchFamily="18" charset="0"/>
                <a:cs typeface="Times New Roman" pitchFamily="18" charset="0"/>
                <a:sym typeface="Wingdings" pitchFamily="2" charset="2"/>
              </a:rPr>
              <a:t>        </a:t>
            </a:r>
          </a:p>
          <a:p>
            <a:pPr marL="742950" lvl="1" indent="-285750" eaLnBrk="1" hangingPunct="1">
              <a:spcBef>
                <a:spcPts val="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BS combines</a:t>
            </a:r>
            <a:r>
              <a:rPr lang="zh-CN" altLang="en-US" sz="2000"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the received pilot signals by       </a:t>
            </a:r>
          </a:p>
          <a:p>
            <a:pPr marL="742950" lvl="1" indent="-285750" eaLnBrk="1" hangingPunct="1">
              <a:spcBef>
                <a:spcPct val="20000"/>
              </a:spcBef>
              <a:buClr>
                <a:srgbClr val="000000"/>
              </a:buClr>
              <a:buFontTx/>
              <a:buChar char="–"/>
              <a:defRPr/>
            </a:pP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ts val="0"/>
              </a:spcBef>
              <a:buClr>
                <a:srgbClr val="000000"/>
              </a:buClr>
              <a:buFontTx/>
              <a:buChar char="–"/>
              <a:defRPr/>
            </a:pP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900000" lvl="1" indent="-285750" eaLnBrk="1" hangingPunct="1">
              <a:spcBef>
                <a:spcPts val="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Consider user </a:t>
            </a:r>
            <a:r>
              <a:rPr lang="en-US" altLang="zh-CN" sz="2000" i="1" kern="0" dirty="0" smtClean="0">
                <a:solidFill>
                  <a:srgbClr val="000000"/>
                </a:solidFill>
                <a:latin typeface="Times New Roman" pitchFamily="18" charset="0"/>
                <a:cs typeface="Times New Roman" pitchFamily="18" charset="0"/>
                <a:sym typeface="Wingdings" pitchFamily="2" charset="2"/>
              </a:rPr>
              <a:t>k</a:t>
            </a:r>
            <a:r>
              <a:rPr lang="en-US" altLang="zh-CN" sz="2000" kern="0" dirty="0" smtClean="0">
                <a:solidFill>
                  <a:srgbClr val="000000"/>
                </a:solidFill>
                <a:latin typeface="Times New Roman" pitchFamily="18" charset="0"/>
                <a:cs typeface="Times New Roman" pitchFamily="18" charset="0"/>
                <a:sym typeface="Wingdings" pitchFamily="2" charset="2"/>
              </a:rPr>
              <a:t>, after </a:t>
            </a:r>
            <a:r>
              <a:rPr lang="en-US" altLang="zh-CN" sz="2000" i="1" kern="0" dirty="0" smtClean="0">
                <a:solidFill>
                  <a:srgbClr val="000000"/>
                </a:solidFill>
                <a:latin typeface="Times New Roman" pitchFamily="18" charset="0"/>
                <a:cs typeface="Times New Roman" pitchFamily="18" charset="0"/>
                <a:sym typeface="Wingdings" pitchFamily="2" charset="2"/>
              </a:rPr>
              <a:t>M</a:t>
            </a:r>
            <a:r>
              <a:rPr lang="en-US" altLang="zh-CN" sz="2000" kern="0" dirty="0" smtClean="0">
                <a:solidFill>
                  <a:srgbClr val="000000"/>
                </a:solidFill>
                <a:latin typeface="Times New Roman" pitchFamily="18" charset="0"/>
                <a:cs typeface="Times New Roman" pitchFamily="18" charset="0"/>
                <a:sym typeface="Wingdings" pitchFamily="2" charset="2"/>
              </a:rPr>
              <a:t> blocks, we have the channel measurements as</a:t>
            </a:r>
          </a:p>
          <a:p>
            <a:pPr marL="900000" lvl="1" indent="-285750" eaLnBrk="1" hangingPunct="1">
              <a:spcBef>
                <a:spcPct val="20000"/>
              </a:spcBef>
              <a:buClr>
                <a:srgbClr val="000000"/>
              </a:buClr>
              <a:buFont typeface="Wingdings" pitchFamily="2" charset="2"/>
              <a:buChar char="Ø"/>
              <a:defRPr/>
            </a:pP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900000" lvl="1" indent="-285750" eaLnBrk="1" hangingPunct="1">
              <a:spcBef>
                <a:spcPct val="20000"/>
              </a:spcBef>
              <a:buClr>
                <a:srgbClr val="000000"/>
              </a:buClr>
              <a:buFont typeface="Wingdings" pitchFamily="2" charset="2"/>
              <a:buChar char="Ø"/>
              <a:defRPr/>
            </a:pP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900000" lvl="1" indent="-285750" eaLnBrk="1" hangingPunct="1">
              <a:spcBef>
                <a:spcPct val="20000"/>
              </a:spcBef>
              <a:buClr>
                <a:srgbClr val="000000"/>
              </a:buClr>
              <a:buFont typeface="Wingdings" pitchFamily="2" charset="2"/>
              <a:buChar char="Ø"/>
              <a:defRPr/>
            </a:pP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742950" lvl="1" indent="-285750">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If we use </a:t>
            </a:r>
            <a:r>
              <a:rPr lang="en-US" altLang="zh-CN" sz="2000" b="1" kern="0" dirty="0" smtClean="0">
                <a:solidFill>
                  <a:srgbClr val="FF0000"/>
                </a:solidFill>
                <a:latin typeface="Times New Roman" pitchFamily="18" charset="0"/>
                <a:cs typeface="Times New Roman" pitchFamily="18" charset="0"/>
                <a:sym typeface="Wingdings" pitchFamily="2" charset="2"/>
              </a:rPr>
              <a:t>traditional</a:t>
            </a:r>
            <a:r>
              <a:rPr lang="en-US" altLang="zh-CN" sz="2000" kern="0" dirty="0" smtClean="0">
                <a:solidFill>
                  <a:srgbClr val="000000"/>
                </a:solidFill>
                <a:latin typeface="Times New Roman" pitchFamily="18" charset="0"/>
                <a:cs typeface="Times New Roman" pitchFamily="18" charset="0"/>
                <a:sym typeface="Wingdings" pitchFamily="2" charset="2"/>
              </a:rPr>
              <a:t> selecting network to design the combiner</a:t>
            </a:r>
          </a:p>
          <a:p>
            <a:pPr marL="900000" lvl="1" indent="-285750">
              <a:spcBef>
                <a:spcPct val="200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Each row of       will have </a:t>
            </a:r>
            <a:r>
              <a:rPr lang="en-US" altLang="zh-CN" sz="2000" b="1" kern="0" dirty="0" smtClean="0">
                <a:solidFill>
                  <a:srgbClr val="FF0000"/>
                </a:solidFill>
                <a:latin typeface="Times New Roman" pitchFamily="18" charset="0"/>
                <a:cs typeface="Times New Roman" pitchFamily="18" charset="0"/>
                <a:sym typeface="Wingdings" pitchFamily="2" charset="2"/>
              </a:rPr>
              <a:t>one and only one </a:t>
            </a:r>
            <a:r>
              <a:rPr lang="en-US" altLang="zh-CN" sz="2000" kern="0" dirty="0" smtClean="0">
                <a:solidFill>
                  <a:srgbClr val="000000"/>
                </a:solidFill>
                <a:latin typeface="Times New Roman" pitchFamily="18" charset="0"/>
                <a:cs typeface="Times New Roman" pitchFamily="18" charset="0"/>
                <a:sym typeface="Wingdings" pitchFamily="2" charset="2"/>
              </a:rPr>
              <a:t>nonzero element</a:t>
            </a:r>
            <a:endParaRPr lang="en-US" altLang="zh-CN" sz="5400" kern="0" dirty="0" smtClean="0">
              <a:solidFill>
                <a:srgbClr val="000000"/>
              </a:solidFill>
              <a:latin typeface="Times New Roman" pitchFamily="18" charset="0"/>
              <a:cs typeface="Times New Roman" pitchFamily="18" charset="0"/>
              <a:sym typeface="Wingdings" pitchFamily="2" charset="2"/>
            </a:endParaRPr>
          </a:p>
          <a:p>
            <a:pPr marL="900000" lvl="1" indent="-285750" eaLnBrk="1" hangingPunct="1">
              <a:spcBef>
                <a:spcPct val="200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If</a:t>
            </a:r>
            <a:r>
              <a:rPr lang="zh-CN" altLang="en-US" sz="2000"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contains complete information of     </a:t>
            </a:r>
            <a:r>
              <a:rPr lang="zh-CN" altLang="en-US" sz="2000"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             → </a:t>
            </a:r>
            <a:r>
              <a:rPr lang="en-US" altLang="zh-CN" sz="2000" b="1" kern="0" dirty="0" smtClean="0">
                <a:solidFill>
                  <a:srgbClr val="FF0000"/>
                </a:solidFill>
                <a:latin typeface="Times New Roman" pitchFamily="18" charset="0"/>
                <a:cs typeface="Times New Roman" pitchFamily="18" charset="0"/>
                <a:sym typeface="Wingdings" pitchFamily="2" charset="2"/>
              </a:rPr>
              <a:t>high</a:t>
            </a:r>
            <a:r>
              <a:rPr lang="en-US" altLang="zh-CN" sz="2000" kern="0" dirty="0" smtClean="0">
                <a:solidFill>
                  <a:srgbClr val="000000"/>
                </a:solidFill>
                <a:latin typeface="Times New Roman" pitchFamily="18" charset="0"/>
                <a:cs typeface="Times New Roman" pitchFamily="18" charset="0"/>
                <a:sym typeface="Wingdings" pitchFamily="2" charset="2"/>
              </a:rPr>
              <a:t> pilot overhead</a:t>
            </a:r>
            <a:endParaRPr lang="en-US" altLang="zh-CN" sz="2000" b="1" kern="0" dirty="0" smtClean="0">
              <a:solidFill>
                <a:srgbClr val="FF0000"/>
              </a:solidFill>
              <a:latin typeface="Times New Roman" pitchFamily="18" charset="0"/>
              <a:cs typeface="Times New Roman" pitchFamily="18" charset="0"/>
              <a:sym typeface="Wingdings" pitchFamily="2" charset="2"/>
            </a:endParaRPr>
          </a:p>
        </p:txBody>
      </p:sp>
      <p:sp>
        <p:nvSpPr>
          <p:cNvPr id="6" name="TextBox 5"/>
          <p:cNvSpPr txBox="1"/>
          <p:nvPr/>
        </p:nvSpPr>
        <p:spPr>
          <a:xfrm>
            <a:off x="5426208" y="2337569"/>
            <a:ext cx="1219200" cy="400110"/>
          </a:xfrm>
          <a:prstGeom prst="rect">
            <a:avLst/>
          </a:prstGeom>
          <a:noFill/>
        </p:spPr>
        <p:txBody>
          <a:bodyPr wrap="square" rtlCol="0">
            <a:spAutoFit/>
          </a:bodyPr>
          <a:lstStyle/>
          <a:p>
            <a:r>
              <a:rPr lang="en-US" altLang="zh-CN" sz="2000" dirty="0" smtClean="0">
                <a:solidFill>
                  <a:srgbClr val="000000"/>
                </a:solidFill>
                <a:latin typeface="Times New Roman" pitchFamily="18" charset="0"/>
                <a:cs typeface="Times New Roman" pitchFamily="18" charset="0"/>
              </a:rPr>
              <a:t>pilot :</a:t>
            </a:r>
            <a:endParaRPr lang="zh-CN" altLang="en-US" sz="2000" dirty="0">
              <a:solidFill>
                <a:srgbClr val="000000"/>
              </a:solidFill>
              <a:latin typeface="Times New Roman" pitchFamily="18" charset="0"/>
              <a:cs typeface="Times New Roman" pitchFamily="18"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xmlns="" val="1372226253"/>
              </p:ext>
            </p:extLst>
          </p:nvPr>
        </p:nvGraphicFramePr>
        <p:xfrm>
          <a:off x="5097405" y="2938412"/>
          <a:ext cx="393700" cy="330200"/>
        </p:xfrm>
        <a:graphic>
          <a:graphicData uri="http://schemas.openxmlformats.org/presentationml/2006/ole">
            <p:oleObj spid="_x0000_s1116162" name="Equation" r:id="rId4" imgW="393480" imgH="330120" progId="Equation.DSMT4">
              <p:embed/>
            </p:oleObj>
          </a:graphicData>
        </a:graphic>
      </p:graphicFrame>
      <p:graphicFrame>
        <p:nvGraphicFramePr>
          <p:cNvPr id="19" name="Object 10"/>
          <p:cNvGraphicFramePr>
            <a:graphicFrameLocks noChangeAspect="1"/>
          </p:cNvGraphicFramePr>
          <p:nvPr>
            <p:extLst>
              <p:ext uri="{D42A27DB-BD31-4B8C-83A1-F6EECF244321}">
                <p14:modId xmlns:p14="http://schemas.microsoft.com/office/powerpoint/2010/main" xmlns="" val="2261168330"/>
              </p:ext>
            </p:extLst>
          </p:nvPr>
        </p:nvGraphicFramePr>
        <p:xfrm>
          <a:off x="4671516" y="1995396"/>
          <a:ext cx="889000" cy="292100"/>
        </p:xfrm>
        <a:graphic>
          <a:graphicData uri="http://schemas.openxmlformats.org/presentationml/2006/ole">
            <p:oleObj spid="_x0000_s1116163" name="Equation" r:id="rId5" imgW="888840" imgH="291960" progId="Equation.DSMT4">
              <p:embed/>
            </p:oleObj>
          </a:graphicData>
        </a:graphic>
      </p:graphicFrame>
      <p:graphicFrame>
        <p:nvGraphicFramePr>
          <p:cNvPr id="20" name="对象 19"/>
          <p:cNvGraphicFramePr>
            <a:graphicFrameLocks noChangeAspect="1"/>
          </p:cNvGraphicFramePr>
          <p:nvPr/>
        </p:nvGraphicFramePr>
        <p:xfrm>
          <a:off x="698783" y="2382010"/>
          <a:ext cx="4597400" cy="355600"/>
        </p:xfrm>
        <a:graphic>
          <a:graphicData uri="http://schemas.openxmlformats.org/presentationml/2006/ole">
            <p:oleObj spid="_x0000_s1116164" name="Equation" r:id="rId6" imgW="4597200" imgH="355320" progId="Equation.DSMT4">
              <p:embed/>
            </p:oleObj>
          </a:graphicData>
        </a:graphic>
      </p:graphicFrame>
      <p:graphicFrame>
        <p:nvGraphicFramePr>
          <p:cNvPr id="21" name="对象 20"/>
          <p:cNvGraphicFramePr>
            <a:graphicFrameLocks noChangeAspect="1"/>
          </p:cNvGraphicFramePr>
          <p:nvPr/>
        </p:nvGraphicFramePr>
        <p:xfrm>
          <a:off x="6121409" y="2381446"/>
          <a:ext cx="2197100" cy="355600"/>
        </p:xfrm>
        <a:graphic>
          <a:graphicData uri="http://schemas.openxmlformats.org/presentationml/2006/ole">
            <p:oleObj spid="_x0000_s1116165" name="Equation" r:id="rId7" imgW="2197080" imgH="355320" progId="Equation.DSMT4">
              <p:embed/>
            </p:oleObj>
          </a:graphicData>
        </a:graphic>
      </p:graphicFrame>
      <p:graphicFrame>
        <p:nvGraphicFramePr>
          <p:cNvPr id="23" name="对象 22"/>
          <p:cNvGraphicFramePr>
            <a:graphicFrameLocks noChangeAspect="1"/>
          </p:cNvGraphicFramePr>
          <p:nvPr/>
        </p:nvGraphicFramePr>
        <p:xfrm>
          <a:off x="897193" y="3354254"/>
          <a:ext cx="3479800" cy="355600"/>
        </p:xfrm>
        <a:graphic>
          <a:graphicData uri="http://schemas.openxmlformats.org/presentationml/2006/ole">
            <p:oleObj spid="_x0000_s1116166" name="Equation" r:id="rId8" imgW="3479760" imgH="355320" progId="Equation.DSMT4">
              <p:embed/>
            </p:oleObj>
          </a:graphicData>
        </a:graphic>
      </p:graphicFrame>
      <p:graphicFrame>
        <p:nvGraphicFramePr>
          <p:cNvPr id="24" name="对象 23"/>
          <p:cNvGraphicFramePr>
            <a:graphicFrameLocks noChangeAspect="1"/>
          </p:cNvGraphicFramePr>
          <p:nvPr/>
        </p:nvGraphicFramePr>
        <p:xfrm>
          <a:off x="5248530" y="3359016"/>
          <a:ext cx="2743200" cy="355600"/>
        </p:xfrm>
        <a:graphic>
          <a:graphicData uri="http://schemas.openxmlformats.org/presentationml/2006/ole">
            <p:oleObj spid="_x0000_s1116167" name="Equation" r:id="rId9" imgW="2743200" imgH="355320" progId="Equation.DSMT4">
              <p:embed/>
            </p:oleObj>
          </a:graphicData>
        </a:graphic>
      </p:graphicFrame>
      <p:sp>
        <p:nvSpPr>
          <p:cNvPr id="25" name="上箭头 24"/>
          <p:cNvSpPr/>
          <p:nvPr/>
        </p:nvSpPr>
        <p:spPr bwMode="auto">
          <a:xfrm rot="5400000">
            <a:off x="4675785" y="3354355"/>
            <a:ext cx="237440" cy="368300"/>
          </a:xfrm>
          <a:prstGeom prst="upArrow">
            <a:avLst/>
          </a:prstGeom>
          <a:solidFill>
            <a:srgbClr val="FF3399"/>
          </a:solidFill>
          <a:ln w="1905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ndParaRPr>
          </a:p>
        </p:txBody>
      </p:sp>
      <p:graphicFrame>
        <p:nvGraphicFramePr>
          <p:cNvPr id="26" name="对象 25"/>
          <p:cNvGraphicFramePr>
            <a:graphicFrameLocks noChangeAspect="1"/>
          </p:cNvGraphicFramePr>
          <p:nvPr/>
        </p:nvGraphicFramePr>
        <p:xfrm>
          <a:off x="2532063" y="4262438"/>
          <a:ext cx="4076700" cy="1079500"/>
        </p:xfrm>
        <a:graphic>
          <a:graphicData uri="http://schemas.openxmlformats.org/presentationml/2006/ole">
            <p:oleObj spid="_x0000_s1116168" name="Equation" r:id="rId10" imgW="4076640" imgH="1079280" progId="Equation.DSMT4">
              <p:embed/>
            </p:oleObj>
          </a:graphicData>
        </a:graphic>
      </p:graphicFrame>
      <p:graphicFrame>
        <p:nvGraphicFramePr>
          <p:cNvPr id="1075212" name="Object 12"/>
          <p:cNvGraphicFramePr>
            <a:graphicFrameLocks noChangeAspect="1"/>
          </p:cNvGraphicFramePr>
          <p:nvPr/>
        </p:nvGraphicFramePr>
        <p:xfrm>
          <a:off x="7273645" y="5352436"/>
          <a:ext cx="304800" cy="292100"/>
        </p:xfrm>
        <a:graphic>
          <a:graphicData uri="http://schemas.openxmlformats.org/presentationml/2006/ole">
            <p:oleObj spid="_x0000_s1116169" name="Equation" r:id="rId11" imgW="304560" imgH="291960" progId="Equation.DSMT4">
              <p:embed/>
            </p:oleObj>
          </a:graphicData>
        </a:graphic>
      </p:graphicFrame>
      <p:graphicFrame>
        <p:nvGraphicFramePr>
          <p:cNvPr id="1075213" name="Object 13"/>
          <p:cNvGraphicFramePr>
            <a:graphicFrameLocks noChangeAspect="1"/>
          </p:cNvGraphicFramePr>
          <p:nvPr/>
        </p:nvGraphicFramePr>
        <p:xfrm>
          <a:off x="5570166" y="6112943"/>
          <a:ext cx="685800" cy="292100"/>
        </p:xfrm>
        <a:graphic>
          <a:graphicData uri="http://schemas.openxmlformats.org/presentationml/2006/ole">
            <p:oleObj spid="_x0000_s1116170" name="Equation" r:id="rId12" imgW="685800" imgH="291960" progId="Equation.DSMT4">
              <p:embed/>
            </p:oleObj>
          </a:graphicData>
        </a:graphic>
      </p:graphicFrame>
      <p:graphicFrame>
        <p:nvGraphicFramePr>
          <p:cNvPr id="1075214" name="Object 14"/>
          <p:cNvGraphicFramePr>
            <a:graphicFrameLocks noChangeAspect="1"/>
          </p:cNvGraphicFramePr>
          <p:nvPr/>
        </p:nvGraphicFramePr>
        <p:xfrm>
          <a:off x="2302415" y="5713073"/>
          <a:ext cx="304800" cy="292100"/>
        </p:xfrm>
        <a:graphic>
          <a:graphicData uri="http://schemas.openxmlformats.org/presentationml/2006/ole">
            <p:oleObj spid="_x0000_s1116171" name="Equation" r:id="rId13" imgW="304560" imgH="291960" progId="Equation.DSMT4">
              <p:embed/>
            </p:oleObj>
          </a:graphicData>
        </a:graphic>
      </p:graphicFrame>
      <p:graphicFrame>
        <p:nvGraphicFramePr>
          <p:cNvPr id="22" name="对象 21"/>
          <p:cNvGraphicFramePr>
            <a:graphicFrameLocks noChangeAspect="1"/>
          </p:cNvGraphicFramePr>
          <p:nvPr/>
        </p:nvGraphicFramePr>
        <p:xfrm>
          <a:off x="1182202" y="6098050"/>
          <a:ext cx="254000" cy="330200"/>
        </p:xfrm>
        <a:graphic>
          <a:graphicData uri="http://schemas.openxmlformats.org/presentationml/2006/ole">
            <p:oleObj spid="_x0000_s1116172" name="Equation" r:id="rId14" imgW="253800" imgH="330120" progId="Equation.DSMT4">
              <p:embed/>
            </p:oleObj>
          </a:graphicData>
        </a:graphic>
      </p:graphicFrame>
      <p:graphicFrame>
        <p:nvGraphicFramePr>
          <p:cNvPr id="29" name="对象 28"/>
          <p:cNvGraphicFramePr>
            <a:graphicFrameLocks noChangeAspect="1"/>
          </p:cNvGraphicFramePr>
          <p:nvPr/>
        </p:nvGraphicFramePr>
        <p:xfrm>
          <a:off x="4924358" y="6065168"/>
          <a:ext cx="266700" cy="355600"/>
        </p:xfrm>
        <a:graphic>
          <a:graphicData uri="http://schemas.openxmlformats.org/presentationml/2006/ole">
            <p:oleObj spid="_x0000_s1116173" name="Equation" r:id="rId15" imgW="266400" imgH="355320" progId="Equation.DSMT4">
              <p:embed/>
            </p:oleObj>
          </a:graphicData>
        </a:graphic>
      </p:graphicFrame>
      <p:sp>
        <p:nvSpPr>
          <p:cNvPr id="31" name="标题 1"/>
          <p:cNvSpPr txBox="1">
            <a:spLocks/>
          </p:cNvSpPr>
          <p:nvPr/>
        </p:nvSpPr>
        <p:spPr>
          <a:xfrm>
            <a:off x="76200" y="228600"/>
            <a:ext cx="8991600" cy="685800"/>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altLang="zh-CN" sz="3600" b="1" kern="0" dirty="0" smtClean="0">
                <a:solidFill>
                  <a:srgbClr val="003399"/>
                </a:solidFill>
                <a:latin typeface="+mj-lt"/>
                <a:cs typeface="Times New Roman" pitchFamily="18" charset="0"/>
              </a:rPr>
              <a:t>Channel estimation in TDD model</a:t>
            </a:r>
            <a:endParaRPr kumimoji="0" lang="zh-CN" altLang="en-US" sz="3600" b="1" i="0" u="none" strike="noStrike" kern="0" cap="none" spc="0" normalizeH="0" baseline="0" noProof="0" dirty="0">
              <a:ln>
                <a:noFill/>
              </a:ln>
              <a:solidFill>
                <a:srgbClr val="003399"/>
              </a:solidFill>
              <a:effectLst/>
              <a:uLnTx/>
              <a:uFillTx/>
              <a:latin typeface="+mj-lt"/>
              <a:cs typeface="Times New Roman" pitchFamily="18" charset="0"/>
            </a:endParaRPr>
          </a:p>
        </p:txBody>
      </p:sp>
    </p:spTree>
    <p:extLst>
      <p:ext uri="{BB962C8B-B14F-4D97-AF65-F5344CB8AC3E}">
        <p14:creationId xmlns:p14="http://schemas.microsoft.com/office/powerpoint/2010/main" xmlns="" val="874709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ChangeAspect="1"/>
          </p:cNvGraphicFramePr>
          <p:nvPr>
            <p:ph idx="1"/>
          </p:nvPr>
        </p:nvGraphicFramePr>
        <p:xfrm>
          <a:off x="315770" y="3200401"/>
          <a:ext cx="8518260" cy="2665222"/>
        </p:xfrm>
        <a:graphic>
          <a:graphicData uri="http://schemas.openxmlformats.org/presentationml/2006/ole">
            <p:oleObj spid="_x0000_s1117186" name="Visio" r:id="rId4" imgW="6994522" imgH="2188732" progId="Visio.Drawing.11">
              <p:embed/>
            </p:oleObj>
          </a:graphicData>
        </a:graphic>
      </p:graphicFrame>
      <p:sp>
        <p:nvSpPr>
          <p:cNvPr id="5" name="Rectangle 3"/>
          <p:cNvSpPr txBox="1">
            <a:spLocks noChangeArrowheads="1"/>
          </p:cNvSpPr>
          <p:nvPr/>
        </p:nvSpPr>
        <p:spPr bwMode="auto">
          <a:xfrm>
            <a:off x="0" y="1228248"/>
            <a:ext cx="9601200" cy="443936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Times New Roman" pitchFamily="18" charset="0"/>
                <a:cs typeface="Times New Roman" pitchFamily="18" charset="0"/>
                <a:sym typeface="Wingdings" pitchFamily="2" charset="2"/>
              </a:rPr>
              <a:t>Adaptive selecting </a:t>
            </a:r>
            <a:r>
              <a:rPr lang="en-US" altLang="zh-CN" sz="2200" b="1" kern="0" dirty="0" smtClean="0">
                <a:solidFill>
                  <a:srgbClr val="000000"/>
                </a:solidFill>
                <a:latin typeface="Times New Roman" pitchFamily="18" charset="0"/>
                <a:cs typeface="Times New Roman" pitchFamily="18" charset="0"/>
                <a:sym typeface="Wingdings" pitchFamily="2" charset="2"/>
              </a:rPr>
              <a:t>network</a:t>
            </a:r>
            <a:r>
              <a:rPr lang="en-US" altLang="zh-CN" sz="2200" b="1" kern="0" baseline="30000" dirty="0" smtClean="0">
                <a:solidFill>
                  <a:srgbClr val="CC00CC"/>
                </a:solidFill>
                <a:latin typeface="Times New Roman" pitchFamily="18" charset="0"/>
                <a:cs typeface="Times New Roman" pitchFamily="18" charset="0"/>
                <a:sym typeface="Wingdings" pitchFamily="2" charset="2"/>
              </a:rPr>
              <a:t>[Gao’16]</a:t>
            </a:r>
            <a:endParaRPr lang="en-US" altLang="zh-CN" sz="2200" kern="0" baseline="30000" dirty="0">
              <a:solidFill>
                <a:srgbClr val="CC00CC"/>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Times New Roman" pitchFamily="18" charset="0"/>
                <a:cs typeface="Times New Roman" pitchFamily="18" charset="0"/>
                <a:sym typeface="Wingdings" pitchFamily="2" charset="2"/>
              </a:rPr>
              <a:t>Utilize </a:t>
            </a:r>
            <a:r>
              <a:rPr lang="en-US" altLang="zh-CN" sz="1800" b="1" kern="0" dirty="0" smtClean="0">
                <a:solidFill>
                  <a:srgbClr val="FF0000"/>
                </a:solidFill>
                <a:latin typeface="Times New Roman" pitchFamily="18" charset="0"/>
                <a:cs typeface="Times New Roman" pitchFamily="18" charset="0"/>
                <a:sym typeface="Wingdings" pitchFamily="2" charset="2"/>
              </a:rPr>
              <a:t>1-bit</a:t>
            </a:r>
            <a:r>
              <a:rPr lang="en-US" altLang="zh-CN" sz="1800" kern="0" dirty="0" smtClean="0">
                <a:solidFill>
                  <a:srgbClr val="000000"/>
                </a:solidFill>
                <a:latin typeface="Times New Roman" pitchFamily="18" charset="0"/>
                <a:cs typeface="Times New Roman" pitchFamily="18" charset="0"/>
                <a:sym typeface="Wingdings" pitchFamily="2" charset="2"/>
              </a:rPr>
              <a:t> </a:t>
            </a:r>
            <a:r>
              <a:rPr lang="en-US" altLang="zh-CN" sz="1800" b="1" kern="0" dirty="0" smtClean="0">
                <a:solidFill>
                  <a:srgbClr val="0000FF"/>
                </a:solidFill>
                <a:latin typeface="Times New Roman" pitchFamily="18" charset="0"/>
                <a:cs typeface="Times New Roman" pitchFamily="18" charset="0"/>
                <a:sym typeface="Wingdings" pitchFamily="2" charset="2"/>
              </a:rPr>
              <a:t>phase </a:t>
            </a:r>
            <a:r>
              <a:rPr lang="en-US" altLang="zh-CN" sz="1800" b="1" kern="0" dirty="0" smtClean="0">
                <a:solidFill>
                  <a:srgbClr val="0000FF"/>
                </a:solidFill>
                <a:latin typeface="Times New Roman" pitchFamily="18" charset="0"/>
                <a:cs typeface="Times New Roman" pitchFamily="18" charset="0"/>
                <a:sym typeface="Wingdings" pitchFamily="2" charset="2"/>
              </a:rPr>
              <a:t>shifter (PS) network </a:t>
            </a:r>
            <a:r>
              <a:rPr lang="en-US" altLang="zh-CN" sz="1800" kern="0" dirty="0" smtClean="0">
                <a:solidFill>
                  <a:srgbClr val="000000"/>
                </a:solidFill>
                <a:latin typeface="Times New Roman" pitchFamily="18" charset="0"/>
                <a:cs typeface="Times New Roman" pitchFamily="18" charset="0"/>
                <a:sym typeface="Wingdings" pitchFamily="2" charset="2"/>
              </a:rPr>
              <a:t>to </a:t>
            </a:r>
            <a:r>
              <a:rPr lang="en-US" altLang="zh-CN" sz="1800" kern="0" dirty="0" smtClean="0">
                <a:solidFill>
                  <a:srgbClr val="000000"/>
                </a:solidFill>
                <a:latin typeface="Times New Roman" pitchFamily="18" charset="0"/>
                <a:cs typeface="Times New Roman" pitchFamily="18" charset="0"/>
                <a:sym typeface="Wingdings" pitchFamily="2" charset="2"/>
              </a:rPr>
              <a:t>design</a:t>
            </a:r>
          </a:p>
          <a:p>
            <a:pPr marL="742950" lvl="1" indent="-285750" eaLnBrk="1" hangingPunct="1">
              <a:spcBef>
                <a:spcPct val="20000"/>
              </a:spcBef>
              <a:buClr>
                <a:srgbClr val="000000"/>
              </a:buClr>
              <a:buFontTx/>
              <a:buChar char="–"/>
              <a:defRPr/>
            </a:pPr>
            <a:r>
              <a:rPr lang="en-US" altLang="zh-CN" sz="1800" b="1" kern="0" dirty="0" err="1" smtClean="0">
                <a:solidFill>
                  <a:srgbClr val="0000FF"/>
                </a:solidFill>
                <a:latin typeface="Times New Roman" pitchFamily="18" charset="0"/>
                <a:cs typeface="Times New Roman" pitchFamily="18" charset="0"/>
                <a:sym typeface="Wingdings" pitchFamily="2" charset="2"/>
              </a:rPr>
              <a:t>Adaptivity</a:t>
            </a:r>
            <a:r>
              <a:rPr lang="en-US" altLang="zh-CN" sz="1800" kern="0" dirty="0" smtClean="0">
                <a:solidFill>
                  <a:srgbClr val="000000"/>
                </a:solidFill>
                <a:latin typeface="Times New Roman" pitchFamily="18" charset="0"/>
                <a:cs typeface="Times New Roman" pitchFamily="18" charset="0"/>
                <a:sym typeface="Wingdings" pitchFamily="2" charset="2"/>
              </a:rPr>
              <a:t>: selecting network for data transmission &amp; combiner for channel estimation</a:t>
            </a: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Times New Roman" pitchFamily="18" charset="0"/>
                <a:cs typeface="Times New Roman" pitchFamily="18" charset="0"/>
                <a:sym typeface="Wingdings" pitchFamily="2" charset="2"/>
              </a:rPr>
              <a:t> </a:t>
            </a:r>
            <a:r>
              <a:rPr lang="en-US" altLang="zh-CN" sz="1800" kern="0" dirty="0" smtClean="0">
                <a:solidFill>
                  <a:srgbClr val="000000"/>
                </a:solidFill>
                <a:latin typeface="Times New Roman" pitchFamily="18" charset="0"/>
                <a:cs typeface="Times New Roman" pitchFamily="18" charset="0"/>
                <a:sym typeface="Wingdings" pitchFamily="2" charset="2"/>
              </a:rPr>
              <a:t>          </a:t>
            </a:r>
            <a:r>
              <a:rPr lang="en-US" altLang="zh-CN" sz="1800" kern="0" dirty="0" smtClean="0">
                <a:solidFill>
                  <a:srgbClr val="000000"/>
                </a:solidFill>
                <a:latin typeface="Times New Roman" pitchFamily="18" charset="0"/>
                <a:cs typeface="Times New Roman" pitchFamily="18" charset="0"/>
                <a:sym typeface="Wingdings" pitchFamily="2" charset="2"/>
              </a:rPr>
              <a:t> ,       </a:t>
            </a:r>
            <a:r>
              <a:rPr lang="en-US" altLang="zh-CN" sz="1800" kern="0" dirty="0" smtClean="0">
                <a:solidFill>
                  <a:srgbClr val="000000"/>
                </a:solidFill>
                <a:latin typeface="Times New Roman" pitchFamily="18" charset="0"/>
                <a:cs typeface="Times New Roman" pitchFamily="18" charset="0"/>
                <a:sym typeface="Wingdings" pitchFamily="2" charset="2"/>
              </a:rPr>
              <a:t>has full information → </a:t>
            </a:r>
            <a:r>
              <a:rPr lang="en-US" altLang="zh-CN" sz="1800" b="1" dirty="0" smtClean="0">
                <a:solidFill>
                  <a:srgbClr val="FF0000"/>
                </a:solidFill>
                <a:latin typeface="Times New Roman" pitchFamily="18" charset="0"/>
                <a:cs typeface="Times New Roman" pitchFamily="18" charset="0"/>
              </a:rPr>
              <a:t>sparse </a:t>
            </a:r>
            <a:r>
              <a:rPr lang="en-US" altLang="zh-CN" sz="1800" b="1" dirty="0" smtClean="0">
                <a:solidFill>
                  <a:srgbClr val="FF0000"/>
                </a:solidFill>
                <a:latin typeface="Times New Roman" pitchFamily="18" charset="0"/>
                <a:cs typeface="Times New Roman" pitchFamily="18" charset="0"/>
              </a:rPr>
              <a:t>signal recovery problem</a:t>
            </a:r>
            <a:endParaRPr lang="en-US" altLang="zh-CN" sz="1800" kern="0" dirty="0" smtClean="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Times New Roman" pitchFamily="18" charset="0"/>
                <a:cs typeface="Times New Roman" pitchFamily="18" charset="0"/>
                <a:sym typeface="Wingdings" pitchFamily="2" charset="2"/>
              </a:rPr>
              <a:t>1-bit PS → </a:t>
            </a:r>
            <a:r>
              <a:rPr lang="en-US" altLang="zh-CN" sz="1800" b="1" kern="0" dirty="0" smtClean="0">
                <a:solidFill>
                  <a:srgbClr val="FF0000"/>
                </a:solidFill>
                <a:latin typeface="Times New Roman" pitchFamily="18" charset="0"/>
                <a:cs typeface="Times New Roman" pitchFamily="18" charset="0"/>
                <a:sym typeface="Wingdings" pitchFamily="2" charset="2"/>
              </a:rPr>
              <a:t>Low</a:t>
            </a:r>
            <a:r>
              <a:rPr lang="en-US" altLang="zh-CN" sz="1800" kern="0" dirty="0" smtClean="0">
                <a:solidFill>
                  <a:srgbClr val="000000"/>
                </a:solidFill>
                <a:latin typeface="Times New Roman" pitchFamily="18" charset="0"/>
                <a:cs typeface="Times New Roman" pitchFamily="18" charset="0"/>
                <a:sym typeface="Wingdings" pitchFamily="2" charset="2"/>
              </a:rPr>
              <a:t> </a:t>
            </a:r>
            <a:r>
              <a:rPr lang="en-US" altLang="zh-CN" sz="1800" kern="0" dirty="0" smtClean="0">
                <a:solidFill>
                  <a:srgbClr val="000000"/>
                </a:solidFill>
                <a:latin typeface="Times New Roman" pitchFamily="18" charset="0"/>
                <a:cs typeface="Times New Roman" pitchFamily="18" charset="0"/>
                <a:sym typeface="Wingdings" pitchFamily="2" charset="2"/>
              </a:rPr>
              <a:t>energy consumption</a:t>
            </a:r>
            <a:endParaRPr lang="en-US" altLang="zh-CN" sz="1800" b="1" kern="0" dirty="0" smtClean="0">
              <a:solidFill>
                <a:srgbClr val="FF0000"/>
              </a:solidFill>
              <a:latin typeface="Times New Roman" pitchFamily="18" charset="0"/>
              <a:cs typeface="Times New Roman" pitchFamily="18" charset="0"/>
              <a:sym typeface="Wingdings" pitchFamily="2" charset="2"/>
            </a:endParaRPr>
          </a:p>
        </p:txBody>
      </p:sp>
      <p:graphicFrame>
        <p:nvGraphicFramePr>
          <p:cNvPr id="1098756" name="Object 4"/>
          <p:cNvGraphicFramePr>
            <a:graphicFrameLocks noChangeAspect="1"/>
          </p:cNvGraphicFramePr>
          <p:nvPr/>
        </p:nvGraphicFramePr>
        <p:xfrm>
          <a:off x="802849" y="2349448"/>
          <a:ext cx="685800" cy="292100"/>
        </p:xfrm>
        <a:graphic>
          <a:graphicData uri="http://schemas.openxmlformats.org/presentationml/2006/ole">
            <p:oleObj spid="_x0000_s1117187" name="Equation" r:id="rId5" imgW="685800" imgH="291960" progId="Equation.DSMT4">
              <p:embed/>
            </p:oleObj>
          </a:graphicData>
        </a:graphic>
      </p:graphicFrame>
      <p:graphicFrame>
        <p:nvGraphicFramePr>
          <p:cNvPr id="1098758" name="Object 6"/>
          <p:cNvGraphicFramePr>
            <a:graphicFrameLocks noChangeAspect="1"/>
          </p:cNvGraphicFramePr>
          <p:nvPr/>
        </p:nvGraphicFramePr>
        <p:xfrm>
          <a:off x="1639364" y="2296303"/>
          <a:ext cx="254000" cy="330200"/>
        </p:xfrm>
        <a:graphic>
          <a:graphicData uri="http://schemas.openxmlformats.org/presentationml/2006/ole">
            <p:oleObj spid="_x0000_s1117189" name="Equation" r:id="rId6" imgW="253800" imgH="330120" progId="Equation.DSMT4">
              <p:embed/>
            </p:oleObj>
          </a:graphicData>
        </a:graphic>
      </p:graphicFrame>
      <p:graphicFrame>
        <p:nvGraphicFramePr>
          <p:cNvPr id="1098760" name="Object 8"/>
          <p:cNvGraphicFramePr>
            <a:graphicFrameLocks noChangeAspect="1"/>
          </p:cNvGraphicFramePr>
          <p:nvPr/>
        </p:nvGraphicFramePr>
        <p:xfrm>
          <a:off x="5577346" y="1647516"/>
          <a:ext cx="304800" cy="292100"/>
        </p:xfrm>
        <a:graphic>
          <a:graphicData uri="http://schemas.openxmlformats.org/presentationml/2006/ole">
            <p:oleObj spid="_x0000_s1117191" name="Equation" r:id="rId7" imgW="304560" imgH="291960" progId="Equation.DSMT4">
              <p:embed/>
            </p:oleObj>
          </a:graphicData>
        </a:graphic>
      </p:graphicFrame>
      <p:sp>
        <p:nvSpPr>
          <p:cNvPr id="11" name="标题 10"/>
          <p:cNvSpPr>
            <a:spLocks noGrp="1"/>
          </p:cNvSpPr>
          <p:nvPr>
            <p:ph type="title"/>
          </p:nvPr>
        </p:nvSpPr>
        <p:spPr/>
        <p:txBody>
          <a:bodyPr/>
          <a:lstStyle/>
          <a:p>
            <a:r>
              <a:rPr lang="en-US" altLang="zh-CN" dirty="0" smtClean="0"/>
              <a:t>Adaptive selecting network</a:t>
            </a:r>
            <a:endParaRPr lang="zh-CN" altLang="en-US" dirty="0"/>
          </a:p>
        </p:txBody>
      </p:sp>
      <p:sp>
        <p:nvSpPr>
          <p:cNvPr id="10" name="TextBox 18"/>
          <p:cNvSpPr txBox="1">
            <a:spLocks noChangeArrowheads="1"/>
          </p:cNvSpPr>
          <p:nvPr/>
        </p:nvSpPr>
        <p:spPr bwMode="auto">
          <a:xfrm>
            <a:off x="563880" y="6103620"/>
            <a:ext cx="8001000" cy="461665"/>
          </a:xfrm>
          <a:prstGeom prst="rect">
            <a:avLst/>
          </a:prstGeom>
          <a:noFill/>
          <a:ln w="12700">
            <a:noFill/>
            <a:miter lim="800000"/>
            <a:headEnd/>
            <a:tailEnd/>
          </a:ln>
        </p:spPr>
        <p:txBody>
          <a:bodyPr wrap="square">
            <a:spAutoFit/>
          </a:bodyPr>
          <a:lstStyle/>
          <a:p>
            <a:pPr algn="just"/>
            <a:r>
              <a:rPr lang="en-US" altLang="zh-CN" sz="1200" dirty="0" smtClean="0">
                <a:solidFill>
                  <a:srgbClr val="000000"/>
                </a:solidFill>
              </a:rPr>
              <a:t>[</a:t>
            </a:r>
            <a:r>
              <a:rPr lang="en-US" altLang="zh-CN" sz="1200" dirty="0" smtClean="0">
                <a:solidFill>
                  <a:srgbClr val="000000"/>
                </a:solidFill>
              </a:rPr>
              <a:t>Gao’16</a:t>
            </a:r>
            <a:r>
              <a:rPr lang="en-US" altLang="zh-CN" sz="1200" dirty="0" smtClean="0">
                <a:solidFill>
                  <a:srgbClr val="000000"/>
                </a:solidFill>
              </a:rPr>
              <a:t>] </a:t>
            </a:r>
            <a:r>
              <a:rPr lang="en-US" altLang="zh-CN" sz="1200" dirty="0" smtClean="0">
                <a:solidFill>
                  <a:srgbClr val="000000"/>
                </a:solidFill>
              </a:rPr>
              <a:t>X. </a:t>
            </a:r>
            <a:r>
              <a:rPr lang="en-US" altLang="zh-CN" sz="1200" dirty="0" err="1" smtClean="0">
                <a:solidFill>
                  <a:srgbClr val="000000"/>
                </a:solidFill>
              </a:rPr>
              <a:t>Gao</a:t>
            </a:r>
            <a:r>
              <a:rPr lang="en-US" altLang="zh-CN" sz="1200" dirty="0" smtClean="0">
                <a:solidFill>
                  <a:srgbClr val="000000"/>
                </a:solidFill>
              </a:rPr>
              <a:t>, </a:t>
            </a:r>
            <a:r>
              <a:rPr lang="en-US" altLang="zh-CN" sz="1200" i="1" dirty="0" smtClean="0">
                <a:solidFill>
                  <a:srgbClr val="000000"/>
                </a:solidFill>
              </a:rPr>
              <a:t>et al.</a:t>
            </a:r>
            <a:r>
              <a:rPr lang="en-US" altLang="zh-CN" sz="1200" dirty="0" smtClean="0">
                <a:solidFill>
                  <a:srgbClr val="000000"/>
                </a:solidFill>
              </a:rPr>
              <a:t>, </a:t>
            </a:r>
            <a:r>
              <a:rPr lang="en-US" altLang="zh-CN" sz="1200" dirty="0" smtClean="0">
                <a:solidFill>
                  <a:srgbClr val="000000"/>
                </a:solidFill>
              </a:rPr>
              <a:t>“</a:t>
            </a:r>
            <a:r>
              <a:rPr lang="en-US" altLang="zh-CN" sz="1200" b="1" dirty="0" smtClean="0">
                <a:solidFill>
                  <a:srgbClr val="CC00CC"/>
                </a:solidFill>
              </a:rPr>
              <a:t>Reliable beamspace channel estimation for millimeter-wave massive MIMO systems with lens antenna array</a:t>
            </a:r>
            <a:r>
              <a:rPr lang="en-US" altLang="zh-CN" sz="1200" dirty="0" smtClean="0">
                <a:solidFill>
                  <a:srgbClr val="000000"/>
                </a:solidFill>
              </a:rPr>
              <a:t>,” </a:t>
            </a:r>
            <a:r>
              <a:rPr lang="en-US" altLang="zh-CN" sz="1200" b="1" i="1" dirty="0" smtClean="0">
                <a:solidFill>
                  <a:srgbClr val="0000FF"/>
                </a:solidFill>
              </a:rPr>
              <a:t>IEEE </a:t>
            </a:r>
            <a:r>
              <a:rPr lang="en-US" altLang="zh-CN" sz="1200" b="1" i="1" dirty="0" smtClean="0">
                <a:solidFill>
                  <a:srgbClr val="0000FF"/>
                </a:solidFill>
              </a:rPr>
              <a:t>Trans. Wireless </a:t>
            </a:r>
            <a:r>
              <a:rPr lang="en-US" altLang="zh-CN" sz="1200" b="1" i="1" dirty="0" err="1" smtClean="0">
                <a:solidFill>
                  <a:srgbClr val="0000FF"/>
                </a:solidFill>
              </a:rPr>
              <a:t>Commun</a:t>
            </a:r>
            <a:r>
              <a:rPr lang="en-US" altLang="zh-CN" sz="1200" dirty="0" smtClean="0">
                <a:solidFill>
                  <a:srgbClr val="000000"/>
                </a:solidFill>
              </a:rPr>
              <a:t>., </a:t>
            </a:r>
            <a:r>
              <a:rPr lang="en-US" altLang="zh-CN" sz="1200" dirty="0" smtClean="0">
                <a:solidFill>
                  <a:srgbClr val="000000"/>
                </a:solidFill>
              </a:rPr>
              <a:t> Major revision, 2016</a:t>
            </a:r>
            <a:r>
              <a:rPr lang="en-US" altLang="zh-CN" sz="1200" dirty="0" smtClean="0">
                <a:solidFill>
                  <a:srgbClr val="000000"/>
                </a:solidFill>
              </a:rPr>
              <a:t>. </a:t>
            </a:r>
            <a:endParaRPr lang="en-US" altLang="zh-CN" sz="1200" dirty="0" smtClean="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 y="228600"/>
            <a:ext cx="8991600" cy="685800"/>
          </a:xfrm>
        </p:spPr>
        <p:txBody>
          <a:bodyPr/>
          <a:lstStyle/>
          <a:p>
            <a:r>
              <a:rPr lang="en-US" altLang="zh-CN" sz="3200" dirty="0" smtClean="0"/>
              <a:t>Structural </a:t>
            </a:r>
            <a:r>
              <a:rPr lang="en-US" altLang="zh-CN" sz="3200" dirty="0" smtClean="0"/>
              <a:t>property</a:t>
            </a:r>
            <a:r>
              <a:rPr lang="en-US" altLang="zh-CN" sz="3200" dirty="0" smtClean="0"/>
              <a:t> 1</a:t>
            </a:r>
            <a:endParaRPr lang="zh-CN" altLang="en-US" sz="3200" dirty="0"/>
          </a:p>
        </p:txBody>
      </p:sp>
      <p:sp>
        <p:nvSpPr>
          <p:cNvPr id="23" name="圆角矩形 22"/>
          <p:cNvSpPr/>
          <p:nvPr/>
        </p:nvSpPr>
        <p:spPr bwMode="auto">
          <a:xfrm>
            <a:off x="231500" y="3699328"/>
            <a:ext cx="8676863" cy="1393531"/>
          </a:xfrm>
          <a:prstGeom prst="roundRect">
            <a:avLst/>
          </a:prstGeom>
          <a:solidFill>
            <a:srgbClr val="92D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endParaRPr>
          </a:p>
        </p:txBody>
      </p:sp>
      <p:sp>
        <p:nvSpPr>
          <p:cNvPr id="25" name="TextBox 24"/>
          <p:cNvSpPr txBox="1"/>
          <p:nvPr/>
        </p:nvSpPr>
        <p:spPr>
          <a:xfrm>
            <a:off x="341719" y="3765962"/>
            <a:ext cx="8536063" cy="923330"/>
          </a:xfrm>
          <a:prstGeom prst="rect">
            <a:avLst/>
          </a:prstGeom>
          <a:noFill/>
        </p:spPr>
        <p:txBody>
          <a:bodyPr wrap="square" rtlCol="0">
            <a:spAutoFit/>
          </a:bodyPr>
          <a:lstStyle/>
          <a:p>
            <a:pPr algn="just"/>
            <a:r>
              <a:rPr lang="en-US" altLang="zh-CN" sz="1800" b="1" dirty="0" smtClean="0">
                <a:solidFill>
                  <a:srgbClr val="C00000"/>
                </a:solidFill>
                <a:latin typeface="Times New Roman" pitchFamily="18" charset="0"/>
                <a:cs typeface="Times New Roman" pitchFamily="18" charset="0"/>
              </a:rPr>
              <a:t>Lemma 1. </a:t>
            </a:r>
            <a:r>
              <a:rPr lang="en-US" altLang="zh-CN" sz="1800" dirty="0" smtClean="0">
                <a:solidFill>
                  <a:srgbClr val="000000"/>
                </a:solidFill>
                <a:latin typeface="Times New Roman" pitchFamily="18" charset="0"/>
                <a:cs typeface="Times New Roman" pitchFamily="18" charset="0"/>
              </a:rPr>
              <a:t>Present      as                                    , where              is the </a:t>
            </a:r>
            <a:r>
              <a:rPr lang="en-US" altLang="zh-CN" sz="1800" i="1" dirty="0" err="1" smtClean="0">
                <a:solidFill>
                  <a:srgbClr val="000000"/>
                </a:solidFill>
                <a:latin typeface="Times New Roman" pitchFamily="18" charset="0"/>
                <a:cs typeface="Times New Roman" pitchFamily="18" charset="0"/>
              </a:rPr>
              <a:t>l</a:t>
            </a:r>
            <a:r>
              <a:rPr lang="en-US" altLang="zh-CN" sz="1800" dirty="0" err="1" smtClean="0">
                <a:solidFill>
                  <a:srgbClr val="000000"/>
                </a:solidFill>
                <a:latin typeface="Times New Roman" pitchFamily="18" charset="0"/>
                <a:cs typeface="Times New Roman" pitchFamily="18" charset="0"/>
              </a:rPr>
              <a:t>th</a:t>
            </a:r>
            <a:r>
              <a:rPr lang="en-US" altLang="zh-CN" sz="1800" dirty="0" smtClean="0">
                <a:solidFill>
                  <a:srgbClr val="000000"/>
                </a:solidFill>
                <a:latin typeface="Times New Roman" pitchFamily="18" charset="0"/>
                <a:cs typeface="Times New Roman" pitchFamily="18" charset="0"/>
              </a:rPr>
              <a:t> </a:t>
            </a:r>
            <a:r>
              <a:rPr lang="en-US" altLang="zh-CN" sz="1800" dirty="0" smtClean="0">
                <a:solidFill>
                  <a:srgbClr val="000000"/>
                </a:solidFill>
                <a:latin typeface="Times New Roman" pitchFamily="18" charset="0"/>
                <a:cs typeface="Times New Roman" pitchFamily="18" charset="0"/>
              </a:rPr>
              <a:t>channel component of      in the beamspace. Then, when the number of BS antennas </a:t>
            </a:r>
            <a:r>
              <a:rPr lang="en-US" altLang="zh-CN" sz="1800" i="1" dirty="0" smtClean="0">
                <a:solidFill>
                  <a:srgbClr val="000000"/>
                </a:solidFill>
                <a:latin typeface="Times New Roman" pitchFamily="18" charset="0"/>
                <a:cs typeface="Times New Roman" pitchFamily="18" charset="0"/>
              </a:rPr>
              <a:t>N</a:t>
            </a:r>
            <a:r>
              <a:rPr lang="en-US" altLang="zh-CN" sz="1800" dirty="0" smtClean="0">
                <a:solidFill>
                  <a:srgbClr val="000000"/>
                </a:solidFill>
                <a:latin typeface="Times New Roman" pitchFamily="18" charset="0"/>
                <a:cs typeface="Times New Roman" pitchFamily="18" charset="0"/>
              </a:rPr>
              <a:t> goes infinity, any two channel components       and       are orthogonal, i.e.,</a:t>
            </a:r>
            <a:endParaRPr lang="zh-CN" altLang="en-US" sz="1800" dirty="0" smtClean="0">
              <a:solidFill>
                <a:srgbClr val="000000"/>
              </a:solidFill>
              <a:latin typeface="Times New Roman" pitchFamily="18" charset="0"/>
              <a:cs typeface="Times New Roman" pitchFamily="18" charset="0"/>
            </a:endParaRPr>
          </a:p>
        </p:txBody>
      </p:sp>
      <p:graphicFrame>
        <p:nvGraphicFramePr>
          <p:cNvPr id="1105942" name="Object 22"/>
          <p:cNvGraphicFramePr>
            <a:graphicFrameLocks noChangeAspect="1"/>
          </p:cNvGraphicFramePr>
          <p:nvPr/>
        </p:nvGraphicFramePr>
        <p:xfrm>
          <a:off x="1790999" y="4049554"/>
          <a:ext cx="266700" cy="355600"/>
        </p:xfrm>
        <a:graphic>
          <a:graphicData uri="http://schemas.openxmlformats.org/presentationml/2006/ole">
            <p:oleObj spid="_x0000_s1118210" name="Equation" r:id="rId4" imgW="266400" imgH="355320" progId="Equation.DSMT4">
              <p:embed/>
            </p:oleObj>
          </a:graphicData>
        </a:graphic>
      </p:graphicFrame>
      <p:graphicFrame>
        <p:nvGraphicFramePr>
          <p:cNvPr id="1105943" name="Object 23"/>
          <p:cNvGraphicFramePr>
            <a:graphicFrameLocks noChangeAspect="1"/>
          </p:cNvGraphicFramePr>
          <p:nvPr/>
        </p:nvGraphicFramePr>
        <p:xfrm>
          <a:off x="2931369" y="3721402"/>
          <a:ext cx="2425700" cy="444500"/>
        </p:xfrm>
        <a:graphic>
          <a:graphicData uri="http://schemas.openxmlformats.org/presentationml/2006/ole">
            <p:oleObj spid="_x0000_s1118211" name="Equation" r:id="rId5" imgW="2425680" imgH="444240" progId="Equation.DSMT4">
              <p:embed/>
            </p:oleObj>
          </a:graphicData>
        </a:graphic>
      </p:graphicFrame>
      <p:graphicFrame>
        <p:nvGraphicFramePr>
          <p:cNvPr id="1105944" name="Object 24"/>
          <p:cNvGraphicFramePr>
            <a:graphicFrameLocks noChangeAspect="1"/>
          </p:cNvGraphicFramePr>
          <p:nvPr/>
        </p:nvGraphicFramePr>
        <p:xfrm>
          <a:off x="6265863" y="3795713"/>
          <a:ext cx="838200" cy="330200"/>
        </p:xfrm>
        <a:graphic>
          <a:graphicData uri="http://schemas.openxmlformats.org/presentationml/2006/ole">
            <p:oleObj spid="_x0000_s1118212" name="Equation" r:id="rId6" imgW="838080" imgH="330120" progId="Equation.DSMT4">
              <p:embed/>
            </p:oleObj>
          </a:graphicData>
        </a:graphic>
      </p:graphicFrame>
      <p:graphicFrame>
        <p:nvGraphicFramePr>
          <p:cNvPr id="1105945" name="Object 25"/>
          <p:cNvGraphicFramePr>
            <a:graphicFrameLocks noChangeAspect="1"/>
          </p:cNvGraphicFramePr>
          <p:nvPr>
            <p:ph idx="1"/>
          </p:nvPr>
        </p:nvGraphicFramePr>
        <p:xfrm>
          <a:off x="3219266" y="4347937"/>
          <a:ext cx="203200" cy="330200"/>
        </p:xfrm>
        <a:graphic>
          <a:graphicData uri="http://schemas.openxmlformats.org/presentationml/2006/ole">
            <p:oleObj spid="_x0000_s1118213" name="Equation" r:id="rId7" imgW="203040" imgH="330120" progId="Equation.DSMT4">
              <p:embed/>
            </p:oleObj>
          </a:graphicData>
        </a:graphic>
      </p:graphicFrame>
      <p:graphicFrame>
        <p:nvGraphicFramePr>
          <p:cNvPr id="1105946" name="Object 26"/>
          <p:cNvGraphicFramePr>
            <a:graphicFrameLocks noChangeAspect="1"/>
          </p:cNvGraphicFramePr>
          <p:nvPr/>
        </p:nvGraphicFramePr>
        <p:xfrm>
          <a:off x="3916912" y="4339245"/>
          <a:ext cx="228600" cy="355600"/>
        </p:xfrm>
        <a:graphic>
          <a:graphicData uri="http://schemas.openxmlformats.org/presentationml/2006/ole">
            <p:oleObj spid="_x0000_s1118214" name="Equation" r:id="rId8" imgW="228600" imgH="355320" progId="Equation.DSMT4">
              <p:embed/>
            </p:oleObj>
          </a:graphicData>
        </a:graphic>
      </p:graphicFrame>
      <p:graphicFrame>
        <p:nvGraphicFramePr>
          <p:cNvPr id="1105947" name="Object 27"/>
          <p:cNvGraphicFramePr>
            <a:graphicFrameLocks noChangeAspect="1"/>
          </p:cNvGraphicFramePr>
          <p:nvPr/>
        </p:nvGraphicFramePr>
        <p:xfrm>
          <a:off x="2483511" y="4636832"/>
          <a:ext cx="4127500" cy="457200"/>
        </p:xfrm>
        <a:graphic>
          <a:graphicData uri="http://schemas.openxmlformats.org/presentationml/2006/ole">
            <p:oleObj spid="_x0000_s1118215" name="Equation" r:id="rId9" imgW="4127400" imgH="457200" progId="Equation.DSMT4">
              <p:embed/>
            </p:oleObj>
          </a:graphicData>
        </a:graphic>
      </p:graphicFrame>
      <p:sp>
        <p:nvSpPr>
          <p:cNvPr id="41" name="Rectangle 3"/>
          <p:cNvSpPr txBox="1">
            <a:spLocks noChangeArrowheads="1"/>
          </p:cNvSpPr>
          <p:nvPr/>
        </p:nvSpPr>
        <p:spPr bwMode="auto">
          <a:xfrm>
            <a:off x="102982" y="5041963"/>
            <a:ext cx="9041018" cy="2053318"/>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Times New Roman" pitchFamily="18" charset="0"/>
                <a:cs typeface="Times New Roman" pitchFamily="18" charset="0"/>
                <a:sym typeface="Wingdings" pitchFamily="2" charset="2"/>
              </a:rPr>
              <a:t>Insights </a:t>
            </a:r>
            <a:endParaRPr lang="en-US" altLang="zh-CN" sz="2200" b="1" kern="0" dirty="0">
              <a:solidFill>
                <a:srgbClr val="000000"/>
              </a:solidFill>
              <a:latin typeface="Times New Roman" pitchFamily="18" charset="0"/>
              <a:cs typeface="Times New Roman" pitchFamily="18" charset="0"/>
              <a:sym typeface="Wingdings" pitchFamily="2" charset="2"/>
            </a:endParaRPr>
          </a:p>
          <a:p>
            <a:pPr marL="742950" lvl="1" indent="-285750">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The total estimation problem can be </a:t>
            </a:r>
            <a:r>
              <a:rPr lang="en-US" altLang="zh-CN" sz="2000" b="1" kern="0" dirty="0" smtClean="0">
                <a:solidFill>
                  <a:srgbClr val="FF0000"/>
                </a:solidFill>
                <a:latin typeface="Times New Roman" pitchFamily="18" charset="0"/>
                <a:cs typeface="Times New Roman" pitchFamily="18" charset="0"/>
                <a:sym typeface="Wingdings" pitchFamily="2" charset="2"/>
              </a:rPr>
              <a:t>decomposed</a:t>
            </a:r>
            <a:r>
              <a:rPr lang="en-US" altLang="zh-CN" sz="2000" kern="0" dirty="0" smtClean="0">
                <a:solidFill>
                  <a:srgbClr val="000000"/>
                </a:solidFill>
                <a:latin typeface="Times New Roman" pitchFamily="18" charset="0"/>
                <a:cs typeface="Times New Roman" pitchFamily="18" charset="0"/>
                <a:sym typeface="Wingdings" pitchFamily="2" charset="2"/>
              </a:rPr>
              <a:t> into a series of  </a:t>
            </a:r>
            <a:r>
              <a:rPr lang="en-US" altLang="zh-CN" sz="2000" b="1" kern="0" dirty="0" smtClean="0">
                <a:solidFill>
                  <a:srgbClr val="FF0000"/>
                </a:solidFill>
                <a:latin typeface="Times New Roman" pitchFamily="18" charset="0"/>
                <a:cs typeface="Times New Roman" pitchFamily="18" charset="0"/>
                <a:sym typeface="Wingdings" pitchFamily="2" charset="2"/>
              </a:rPr>
              <a:t>independent</a:t>
            </a:r>
            <a:r>
              <a:rPr lang="en-US" altLang="zh-CN" sz="2000" kern="0" dirty="0" smtClean="0">
                <a:solidFill>
                  <a:srgbClr val="000000"/>
                </a:solidFill>
                <a:latin typeface="Times New Roman" pitchFamily="18" charset="0"/>
                <a:cs typeface="Times New Roman" pitchFamily="18" charset="0"/>
                <a:sym typeface="Wingdings" pitchFamily="2" charset="2"/>
              </a:rPr>
              <a:t> sub-problems</a:t>
            </a:r>
          </a:p>
          <a:p>
            <a:pPr marL="742950" lvl="1" indent="-285750">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Each sub-problem only considers one </a:t>
            </a:r>
            <a:r>
              <a:rPr lang="en-US" altLang="zh-CN" sz="2000" b="1" kern="0" dirty="0" smtClean="0">
                <a:solidFill>
                  <a:srgbClr val="0000FF"/>
                </a:solidFill>
                <a:latin typeface="Times New Roman" pitchFamily="18" charset="0"/>
                <a:cs typeface="Times New Roman" pitchFamily="18" charset="0"/>
                <a:sym typeface="Wingdings" pitchFamily="2" charset="2"/>
              </a:rPr>
              <a:t>channel component</a:t>
            </a:r>
            <a:endParaRPr lang="en-US" altLang="zh-CN" sz="2000" b="1" kern="0" dirty="0">
              <a:solidFill>
                <a:srgbClr val="0000FF"/>
              </a:solidFill>
              <a:latin typeface="Times New Roman" pitchFamily="18" charset="0"/>
              <a:cs typeface="Times New Roman" pitchFamily="18" charset="0"/>
            </a:endParaRPr>
          </a:p>
          <a:p>
            <a:pPr marL="742950" lvl="1" indent="-285750" eaLnBrk="1" hangingPunct="1">
              <a:lnSpc>
                <a:spcPct val="150000"/>
              </a:lnSpc>
              <a:spcBef>
                <a:spcPct val="20000"/>
              </a:spcBef>
              <a:buClr>
                <a:srgbClr val="000000"/>
              </a:buClr>
              <a:buFontTx/>
              <a:buChar char="–"/>
              <a:defRPr/>
            </a:pPr>
            <a:endParaRPr lang="en-US" altLang="zh-CN" sz="1800" kern="0" dirty="0" smtClean="0">
              <a:solidFill>
                <a:srgbClr val="FF0000"/>
              </a:solidFill>
              <a:latin typeface="Times New Roman" pitchFamily="18" charset="0"/>
              <a:cs typeface="Times New Roman" pitchFamily="18" charset="0"/>
              <a:sym typeface="Wingdings" pitchFamily="2" charset="2"/>
            </a:endParaRPr>
          </a:p>
        </p:txBody>
      </p:sp>
      <p:sp>
        <p:nvSpPr>
          <p:cNvPr id="42" name="Rectangle 3"/>
          <p:cNvSpPr txBox="1">
            <a:spLocks noChangeArrowheads="1"/>
          </p:cNvSpPr>
          <p:nvPr/>
        </p:nvSpPr>
        <p:spPr bwMode="auto">
          <a:xfrm>
            <a:off x="112921" y="1149014"/>
            <a:ext cx="8921750" cy="2049874"/>
          </a:xfrm>
          <a:prstGeom prst="rect">
            <a:avLst/>
          </a:prstGeom>
          <a:noFill/>
          <a:ln w="9525">
            <a:noFill/>
            <a:miter lim="800000"/>
            <a:headEnd/>
            <a:tailEnd/>
          </a:ln>
        </p:spPr>
        <p:txBody>
          <a:bodyPr/>
          <a:lstStyle/>
          <a:p>
            <a:pPr marL="342900" indent="-342900">
              <a:spcBef>
                <a:spcPct val="20000"/>
              </a:spcBef>
              <a:buClr>
                <a:srgbClr val="000000"/>
              </a:buClr>
              <a:buFont typeface="Wingdings" pitchFamily="2" charset="2"/>
              <a:buChar char="l"/>
              <a:defRPr/>
            </a:pPr>
            <a:r>
              <a:rPr lang="en-US" altLang="zh-CN" sz="2200" b="1" kern="0" dirty="0" smtClean="0">
                <a:solidFill>
                  <a:srgbClr val="000000"/>
                </a:solidFill>
                <a:latin typeface="Times New Roman" pitchFamily="18" charset="0"/>
                <a:cs typeface="Times New Roman" pitchFamily="18" charset="0"/>
                <a:sym typeface="Wingdings" pitchFamily="2" charset="2"/>
              </a:rPr>
              <a:t>Classical CS algorithms</a:t>
            </a:r>
            <a:endParaRPr lang="en-US" altLang="zh-CN" sz="2200" b="1" kern="0" dirty="0">
              <a:solidFill>
                <a:srgbClr val="000000"/>
              </a:solidFill>
              <a:latin typeface="Times New Roman" pitchFamily="18" charset="0"/>
              <a:cs typeface="Times New Roman" pitchFamily="18" charset="0"/>
              <a:sym typeface="Wingdings" pitchFamily="2" charset="2"/>
            </a:endParaRPr>
          </a:p>
          <a:p>
            <a:pPr marL="742950" lvl="1" indent="-285750">
              <a:spcBef>
                <a:spcPct val="20000"/>
              </a:spcBef>
              <a:buClr>
                <a:srgbClr val="000000"/>
              </a:buClr>
              <a:buFontTx/>
              <a:buChar char="–"/>
              <a:defRPr/>
            </a:pPr>
            <a:r>
              <a:rPr lang="en-US" altLang="zh-CN" sz="2000" b="1" kern="0" dirty="0" smtClean="0">
                <a:solidFill>
                  <a:srgbClr val="FF0000"/>
                </a:solidFill>
                <a:latin typeface="Times New Roman" pitchFamily="18" charset="0"/>
                <a:cs typeface="Times New Roman" pitchFamily="18" charset="0"/>
                <a:sym typeface="Wingdings" pitchFamily="2" charset="2"/>
              </a:rPr>
              <a:t>Deteriorated</a:t>
            </a:r>
            <a:r>
              <a:rPr lang="en-US" altLang="zh-CN" sz="2000" kern="0" dirty="0" smtClean="0">
                <a:solidFill>
                  <a:srgbClr val="000000"/>
                </a:solidFill>
                <a:latin typeface="Times New Roman" pitchFamily="18" charset="0"/>
                <a:cs typeface="Times New Roman" pitchFamily="18" charset="0"/>
                <a:sym typeface="Wingdings" pitchFamily="2" charset="2"/>
              </a:rPr>
              <a:t> performance</a:t>
            </a:r>
            <a:r>
              <a:rPr lang="zh-CN" altLang="en-US" sz="2000"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in </a:t>
            </a:r>
            <a:r>
              <a:rPr lang="en-US" altLang="zh-CN" sz="2000" b="1" kern="0" dirty="0" smtClean="0">
                <a:solidFill>
                  <a:srgbClr val="0000FF"/>
                </a:solidFill>
                <a:latin typeface="Times New Roman" pitchFamily="18" charset="0"/>
                <a:cs typeface="Times New Roman" pitchFamily="18" charset="0"/>
                <a:sym typeface="Wingdings" pitchFamily="2" charset="2"/>
              </a:rPr>
              <a:t>low SNR </a:t>
            </a:r>
            <a:r>
              <a:rPr lang="en-US" altLang="zh-CN" sz="2000" kern="0" dirty="0" smtClean="0">
                <a:solidFill>
                  <a:srgbClr val="000000"/>
                </a:solidFill>
                <a:latin typeface="Times New Roman" pitchFamily="18" charset="0"/>
                <a:cs typeface="Times New Roman" pitchFamily="18" charset="0"/>
                <a:sym typeface="Wingdings" pitchFamily="2" charset="2"/>
              </a:rPr>
              <a:t>region</a:t>
            </a:r>
            <a:endParaRPr lang="en-US" altLang="zh-CN" sz="2000" b="1" kern="0" dirty="0" smtClean="0">
              <a:solidFill>
                <a:srgbClr val="FF0000"/>
              </a:solidFill>
              <a:latin typeface="Times New Roman" pitchFamily="18" charset="0"/>
              <a:cs typeface="Times New Roman" pitchFamily="18" charset="0"/>
              <a:sym typeface="Wingdings" pitchFamily="2" charset="2"/>
            </a:endParaRPr>
          </a:p>
          <a:p>
            <a:pPr marL="900000" lvl="1" indent="-285750">
              <a:spcBef>
                <a:spcPct val="20000"/>
              </a:spcBef>
              <a:buClr>
                <a:srgbClr val="000000"/>
              </a:buClr>
              <a:buFont typeface="Wingdings" pitchFamily="2" charset="2"/>
              <a:buChar char="Ø"/>
              <a:defRPr/>
            </a:pPr>
            <a:r>
              <a:rPr lang="en-US" altLang="zh-CN" sz="2000" b="1" kern="0" dirty="0" smtClean="0">
                <a:solidFill>
                  <a:srgbClr val="FF0000"/>
                </a:solidFill>
                <a:latin typeface="Times New Roman" pitchFamily="18" charset="0"/>
                <a:cs typeface="Times New Roman" pitchFamily="18" charset="0"/>
                <a:sym typeface="Wingdings" pitchFamily="2" charset="2"/>
              </a:rPr>
              <a:t>Low </a:t>
            </a:r>
            <a:r>
              <a:rPr lang="en-US" altLang="zh-CN" sz="2000" kern="0" dirty="0" smtClean="0">
                <a:solidFill>
                  <a:srgbClr val="000000"/>
                </a:solidFill>
                <a:latin typeface="Times New Roman" pitchFamily="18" charset="0"/>
                <a:cs typeface="Times New Roman" pitchFamily="18" charset="0"/>
                <a:sym typeface="Wingdings" pitchFamily="2" charset="2"/>
              </a:rPr>
              <a:t>transmit power at user side</a:t>
            </a:r>
            <a:endParaRPr lang="en-US" altLang="zh-CN" sz="2000" b="1" kern="0" dirty="0" smtClean="0">
              <a:solidFill>
                <a:srgbClr val="FF0000"/>
              </a:solidFill>
              <a:latin typeface="Times New Roman" pitchFamily="18" charset="0"/>
              <a:cs typeface="Times New Roman" pitchFamily="18" charset="0"/>
              <a:sym typeface="Wingdings" pitchFamily="2" charset="2"/>
            </a:endParaRPr>
          </a:p>
          <a:p>
            <a:pPr marL="900000" lvl="1" indent="-285750">
              <a:spcBef>
                <a:spcPct val="20000"/>
              </a:spcBef>
              <a:buClr>
                <a:srgbClr val="000000"/>
              </a:buClr>
              <a:buFont typeface="Wingdings" pitchFamily="2" charset="2"/>
              <a:buChar char="Ø"/>
              <a:defRPr/>
            </a:pPr>
            <a:r>
              <a:rPr lang="en-US" altLang="zh-CN" sz="2000" b="1" kern="0" dirty="0" smtClean="0">
                <a:solidFill>
                  <a:srgbClr val="FF0000"/>
                </a:solidFill>
                <a:latin typeface="Times New Roman" pitchFamily="18" charset="0"/>
                <a:cs typeface="Times New Roman" pitchFamily="18" charset="0"/>
                <a:sym typeface="Wingdings" pitchFamily="2" charset="2"/>
              </a:rPr>
              <a:t>Serious</a:t>
            </a:r>
            <a:r>
              <a:rPr lang="en-US" altLang="zh-CN" sz="2000" kern="0" dirty="0" smtClean="0">
                <a:solidFill>
                  <a:srgbClr val="000000"/>
                </a:solidFill>
                <a:latin typeface="Times New Roman" pitchFamily="18" charset="0"/>
                <a:cs typeface="Times New Roman" pitchFamily="18" charset="0"/>
                <a:sym typeface="Wingdings" pitchFamily="2" charset="2"/>
              </a:rPr>
              <a:t> path loss of mmWave signals</a:t>
            </a:r>
            <a:endParaRPr lang="en-US" altLang="zh-CN" sz="2000" b="1" kern="0" dirty="0" smtClean="0">
              <a:solidFill>
                <a:srgbClr val="FF0000"/>
              </a:solidFill>
              <a:latin typeface="Times New Roman" pitchFamily="18" charset="0"/>
              <a:cs typeface="Times New Roman" pitchFamily="18" charset="0"/>
              <a:sym typeface="Wingdings" pitchFamily="2" charset="2"/>
            </a:endParaRPr>
          </a:p>
          <a:p>
            <a:pPr marL="900000" lvl="1" indent="-285750">
              <a:spcBef>
                <a:spcPct val="20000"/>
              </a:spcBef>
              <a:buClr>
                <a:srgbClr val="000000"/>
              </a:buClr>
              <a:buFont typeface="Wingdings" pitchFamily="2" charset="2"/>
              <a:buChar char="Ø"/>
              <a:defRPr/>
            </a:pPr>
            <a:r>
              <a:rPr lang="en-US" altLang="zh-CN" sz="2000" b="1" kern="0" dirty="0" smtClean="0">
                <a:solidFill>
                  <a:srgbClr val="FF0000"/>
                </a:solidFill>
                <a:latin typeface="Times New Roman" pitchFamily="18" charset="0"/>
                <a:cs typeface="Times New Roman" pitchFamily="18" charset="0"/>
              </a:rPr>
              <a:t>Lack</a:t>
            </a:r>
            <a:r>
              <a:rPr lang="en-US" altLang="zh-CN" sz="2000" kern="0" dirty="0" smtClean="0">
                <a:solidFill>
                  <a:srgbClr val="000000"/>
                </a:solidFill>
                <a:latin typeface="Times New Roman" pitchFamily="18" charset="0"/>
                <a:cs typeface="Times New Roman" pitchFamily="18" charset="0"/>
              </a:rPr>
              <a:t> of beamforming gain</a:t>
            </a:r>
            <a:endParaRPr lang="en-US" altLang="zh-CN" sz="2000" kern="0" dirty="0">
              <a:solidFill>
                <a:srgbClr val="000000"/>
              </a:solidFill>
              <a:latin typeface="Times New Roman" pitchFamily="18" charset="0"/>
              <a:cs typeface="Times New Roman" pitchFamily="18" charset="0"/>
            </a:endParaRPr>
          </a:p>
          <a:p>
            <a:pPr marL="742950" lvl="1" indent="-285750" eaLnBrk="1" hangingPunct="1">
              <a:lnSpc>
                <a:spcPct val="150000"/>
              </a:lnSpc>
              <a:spcBef>
                <a:spcPct val="20000"/>
              </a:spcBef>
              <a:buClr>
                <a:srgbClr val="000000"/>
              </a:buClr>
              <a:buFontTx/>
              <a:buChar char="–"/>
              <a:defRPr/>
            </a:pPr>
            <a:endParaRPr lang="en-US" altLang="zh-CN" sz="1800" kern="0" dirty="0" smtClean="0">
              <a:solidFill>
                <a:srgbClr val="FF0000"/>
              </a:solidFill>
              <a:latin typeface="Times New Roman" pitchFamily="18" charset="0"/>
              <a:cs typeface="Times New Roman" pitchFamily="18" charset="0"/>
              <a:sym typeface="Wingdings" pitchFamily="2" charset="2"/>
            </a:endParaRPr>
          </a:p>
        </p:txBody>
      </p:sp>
      <p:sp>
        <p:nvSpPr>
          <p:cNvPr id="43" name="右大括号 42"/>
          <p:cNvSpPr/>
          <p:nvPr/>
        </p:nvSpPr>
        <p:spPr bwMode="auto">
          <a:xfrm>
            <a:off x="5473600" y="1956497"/>
            <a:ext cx="143521" cy="1012201"/>
          </a:xfrm>
          <a:prstGeom prst="rightBrace">
            <a:avLst>
              <a:gd name="adj1" fmla="val 42407"/>
              <a:gd name="adj2" fmla="val 50000"/>
            </a:avLst>
          </a:prstGeom>
          <a:noFill/>
          <a:ln w="190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smtClean="0">
              <a:ln>
                <a:noFill/>
              </a:ln>
              <a:solidFill>
                <a:schemeClr val="tx1"/>
              </a:solidFill>
              <a:effectLst/>
              <a:latin typeface="Arial" pitchFamily="34" charset="0"/>
              <a:ea typeface="宋体" pitchFamily="2" charset="-122"/>
            </a:endParaRPr>
          </a:p>
        </p:txBody>
      </p:sp>
      <p:sp>
        <p:nvSpPr>
          <p:cNvPr id="44" name="TextBox 1"/>
          <p:cNvSpPr txBox="1">
            <a:spLocks noChangeArrowheads="1"/>
          </p:cNvSpPr>
          <p:nvPr/>
        </p:nvSpPr>
        <p:spPr bwMode="auto">
          <a:xfrm>
            <a:off x="723820" y="3159783"/>
            <a:ext cx="7688660" cy="400110"/>
          </a:xfrm>
          <a:prstGeom prst="rect">
            <a:avLst/>
          </a:prstGeom>
          <a:solidFill>
            <a:srgbClr val="CC0000"/>
          </a:solidFill>
          <a:ln w="9525">
            <a:noFill/>
            <a:miter lim="800000"/>
            <a:headEnd/>
            <a:tailEnd/>
          </a:ln>
          <a:effectLst>
            <a:outerShdw dist="38100" dir="2700000" algn="tl" rotWithShape="0">
              <a:srgbClr val="808080">
                <a:alpha val="39998"/>
              </a:srgbClr>
            </a:outerShdw>
          </a:effectLst>
        </p:spPr>
        <p:txBody>
          <a:bodyPr wrap="square">
            <a:spAutoFit/>
          </a:bodyPr>
          <a:lstStyle/>
          <a:p>
            <a:r>
              <a:rPr lang="en-US" altLang="zh-CN" sz="2000" b="1" dirty="0" smtClean="0">
                <a:solidFill>
                  <a:srgbClr val="FFFF00"/>
                </a:solidFill>
                <a:latin typeface="Times New Roman" pitchFamily="18" charset="0"/>
                <a:cs typeface="Times New Roman" pitchFamily="18" charset="0"/>
              </a:rPr>
              <a:t>We should utilize the structural properties </a:t>
            </a:r>
            <a:r>
              <a:rPr lang="en-US" altLang="zh-CN" sz="2000" b="1" dirty="0" smtClean="0">
                <a:solidFill>
                  <a:srgbClr val="FFFF00"/>
                </a:solidFill>
                <a:latin typeface="Times New Roman" pitchFamily="18" charset="0"/>
                <a:cs typeface="Times New Roman" pitchFamily="18" charset="0"/>
              </a:rPr>
              <a:t>of 3D </a:t>
            </a:r>
            <a:r>
              <a:rPr lang="en-US" altLang="zh-CN" sz="2000" b="1" dirty="0" smtClean="0">
                <a:solidFill>
                  <a:srgbClr val="FFFF00"/>
                </a:solidFill>
                <a:latin typeface="Times New Roman" pitchFamily="18" charset="0"/>
                <a:cs typeface="Times New Roman" pitchFamily="18" charset="0"/>
              </a:rPr>
              <a:t>beamspace channel</a:t>
            </a:r>
          </a:p>
        </p:txBody>
      </p:sp>
      <p:sp>
        <p:nvSpPr>
          <p:cNvPr id="45" name="TextBox 44"/>
          <p:cNvSpPr txBox="1"/>
          <p:nvPr/>
        </p:nvSpPr>
        <p:spPr>
          <a:xfrm>
            <a:off x="5855661" y="2224853"/>
            <a:ext cx="1630016" cy="461665"/>
          </a:xfrm>
          <a:prstGeom prst="rect">
            <a:avLst/>
          </a:prstGeom>
          <a:noFill/>
        </p:spPr>
        <p:txBody>
          <a:bodyPr wrap="square" rtlCol="0">
            <a:spAutoFit/>
          </a:bodyPr>
          <a:lstStyle/>
          <a:p>
            <a:r>
              <a:rPr lang="en-US" altLang="zh-CN" b="1" dirty="0" smtClean="0">
                <a:solidFill>
                  <a:srgbClr val="0000FF"/>
                </a:solidFill>
                <a:latin typeface="Times New Roman" pitchFamily="18" charset="0"/>
                <a:cs typeface="Times New Roman" pitchFamily="18" charset="0"/>
              </a:rPr>
              <a:t>Low SNR</a:t>
            </a:r>
            <a:endParaRPr lang="zh-CN" altLang="en-US" b="1" dirty="0">
              <a:solidFill>
                <a:srgbClr val="0000FF"/>
              </a:solidFill>
              <a:latin typeface="Times New Roman" pitchFamily="18" charset="0"/>
              <a:cs typeface="Times New Roman" pitchFamily="18" charset="0"/>
            </a:endParaRPr>
          </a:p>
        </p:txBody>
      </p:sp>
      <p:pic>
        <p:nvPicPr>
          <p:cNvPr id="46" name="Picture 8" descr="C:\Users\lenovo\AppData\Local\Microsoft\Windows\INetCache\IE\XP036RLD\Question_mark_alternate[1].png"/>
          <p:cNvPicPr>
            <a:picLocks noChangeAspect="1" noChangeArrowheads="1"/>
          </p:cNvPicPr>
          <p:nvPr/>
        </p:nvPicPr>
        <p:blipFill>
          <a:blip r:embed="rId10" cstate="print"/>
          <a:srcRect/>
          <a:stretch>
            <a:fillRect/>
          </a:stretch>
        </p:blipFill>
        <p:spPr bwMode="auto">
          <a:xfrm rot="1402074">
            <a:off x="7435949" y="2045917"/>
            <a:ext cx="525642" cy="680333"/>
          </a:xfrm>
          <a:prstGeom prst="rect">
            <a:avLst/>
          </a:prstGeom>
          <a:noFill/>
        </p:spPr>
      </p:pic>
      <p:graphicFrame>
        <p:nvGraphicFramePr>
          <p:cNvPr id="1118216" name="Object 8"/>
          <p:cNvGraphicFramePr>
            <a:graphicFrameLocks noChangeAspect="1"/>
          </p:cNvGraphicFramePr>
          <p:nvPr/>
        </p:nvGraphicFramePr>
        <p:xfrm>
          <a:off x="2294497" y="3793248"/>
          <a:ext cx="266700" cy="355600"/>
        </p:xfrm>
        <a:graphic>
          <a:graphicData uri="http://schemas.openxmlformats.org/presentationml/2006/ole">
            <p:oleObj spid="_x0000_s1118216" name="Equation" r:id="rId11" imgW="266400" imgH="355320" progId="Equation.DSMT4">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238536" y="1189785"/>
            <a:ext cx="8676863" cy="2366215"/>
          </a:xfrm>
          <a:prstGeom prst="roundRect">
            <a:avLst/>
          </a:prstGeom>
          <a:solidFill>
            <a:srgbClr val="92D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smtClean="0">
              <a:ln>
                <a:noFill/>
              </a:ln>
              <a:solidFill>
                <a:schemeClr val="tx1"/>
              </a:solidFill>
              <a:effectLst/>
              <a:latin typeface="Arial" pitchFamily="34" charset="0"/>
              <a:ea typeface="宋体" pitchFamily="2" charset="-122"/>
            </a:endParaRPr>
          </a:p>
        </p:txBody>
      </p:sp>
      <p:sp>
        <p:nvSpPr>
          <p:cNvPr id="7" name="TextBox 6"/>
          <p:cNvSpPr txBox="1"/>
          <p:nvPr/>
        </p:nvSpPr>
        <p:spPr>
          <a:xfrm>
            <a:off x="471004" y="1261570"/>
            <a:ext cx="8353508" cy="1754326"/>
          </a:xfrm>
          <a:prstGeom prst="rect">
            <a:avLst/>
          </a:prstGeom>
          <a:noFill/>
        </p:spPr>
        <p:txBody>
          <a:bodyPr wrap="square" rtlCol="0">
            <a:spAutoFit/>
          </a:bodyPr>
          <a:lstStyle/>
          <a:p>
            <a:pPr algn="just"/>
            <a:r>
              <a:rPr lang="en-US" altLang="zh-CN" sz="1800" b="1" dirty="0" smtClean="0">
                <a:solidFill>
                  <a:srgbClr val="C00000"/>
                </a:solidFill>
                <a:latin typeface="Times New Roman" pitchFamily="18" charset="0"/>
                <a:cs typeface="Times New Roman" pitchFamily="18" charset="0"/>
              </a:rPr>
              <a:t>Lemma 2</a:t>
            </a:r>
            <a:r>
              <a:rPr lang="en-US" altLang="zh-CN" sz="1800" b="1" dirty="0" smtClean="0">
                <a:solidFill>
                  <a:srgbClr val="C00000"/>
                </a:solidFill>
                <a:latin typeface="Times New Roman" pitchFamily="18" charset="0"/>
                <a:cs typeface="Times New Roman" pitchFamily="18" charset="0"/>
              </a:rPr>
              <a:t>. </a:t>
            </a:r>
            <a:r>
              <a:rPr lang="en-US" altLang="zh-CN" sz="1800" dirty="0" smtClean="0">
                <a:solidFill>
                  <a:srgbClr val="000000"/>
                </a:solidFill>
                <a:latin typeface="Times New Roman" pitchFamily="18" charset="0"/>
                <a:cs typeface="Times New Roman" pitchFamily="18" charset="0"/>
              </a:rPr>
              <a:t>Define               matrix      as                                            . Define     as the sub-matrix of       extracting      strongest rows and      strongest columns from      . Assume  </a:t>
            </a:r>
          </a:p>
          <a:p>
            <a:pPr algn="just"/>
            <a:r>
              <a:rPr lang="en-US" altLang="zh-CN" sz="1800" dirty="0" smtClean="0">
                <a:solidFill>
                  <a:srgbClr val="000000"/>
                </a:solidFill>
                <a:latin typeface="Times New Roman" pitchFamily="18" charset="0"/>
                <a:cs typeface="Times New Roman" pitchFamily="18" charset="0"/>
              </a:rPr>
              <a:t>and      are even integers without loss of generality. Then, the ratio between the power of      </a:t>
            </a:r>
          </a:p>
          <a:p>
            <a:pPr algn="just"/>
            <a:r>
              <a:rPr lang="en-US" altLang="zh-CN" sz="1800" dirty="0" smtClean="0">
                <a:solidFill>
                  <a:srgbClr val="000000"/>
                </a:solidFill>
                <a:latin typeface="Times New Roman" pitchFamily="18" charset="0"/>
                <a:cs typeface="Times New Roman" pitchFamily="18" charset="0"/>
              </a:rPr>
              <a:t> </a:t>
            </a:r>
            <a:r>
              <a:rPr lang="en-US" altLang="zh-CN" sz="1800" dirty="0" smtClean="0">
                <a:solidFill>
                  <a:srgbClr val="000000"/>
                </a:solidFill>
                <a:latin typeface="Times New Roman" pitchFamily="18" charset="0"/>
                <a:cs typeface="Times New Roman" pitchFamily="18" charset="0"/>
              </a:rPr>
              <a:t>   and the power of       can be </a:t>
            </a:r>
            <a:r>
              <a:rPr lang="en-US" altLang="zh-CN" sz="1800" b="1" dirty="0" smtClean="0">
                <a:solidFill>
                  <a:srgbClr val="C00000"/>
                </a:solidFill>
                <a:latin typeface="Times New Roman" pitchFamily="18" charset="0"/>
                <a:cs typeface="Times New Roman" pitchFamily="18" charset="0"/>
              </a:rPr>
              <a:t>lower-bounded </a:t>
            </a:r>
            <a:r>
              <a:rPr lang="en-US" altLang="zh-CN" sz="1800" dirty="0" smtClean="0">
                <a:solidFill>
                  <a:srgbClr val="000000"/>
                </a:solidFill>
                <a:latin typeface="Times New Roman" pitchFamily="18" charset="0"/>
                <a:cs typeface="Times New Roman" pitchFamily="18" charset="0"/>
              </a:rPr>
              <a:t>by</a:t>
            </a:r>
          </a:p>
          <a:p>
            <a:pPr algn="just"/>
            <a:endParaRPr lang="en-US" altLang="zh-CN" sz="1800" dirty="0" smtClean="0">
              <a:solidFill>
                <a:srgbClr val="000000"/>
              </a:solidFill>
              <a:latin typeface="Times New Roman" pitchFamily="18" charset="0"/>
              <a:cs typeface="Times New Roman" pitchFamily="18" charset="0"/>
            </a:endParaRPr>
          </a:p>
          <a:p>
            <a:pPr algn="just"/>
            <a:endParaRPr lang="en-US" altLang="zh-CN" sz="1800" dirty="0" smtClean="0">
              <a:solidFill>
                <a:srgbClr val="000000"/>
              </a:solidFill>
              <a:latin typeface="Times New Roman" pitchFamily="18" charset="0"/>
              <a:cs typeface="Times New Roman" pitchFamily="18" charset="0"/>
            </a:endParaRPr>
          </a:p>
        </p:txBody>
      </p:sp>
      <p:sp>
        <p:nvSpPr>
          <p:cNvPr id="14" name="Rectangle 3"/>
          <p:cNvSpPr txBox="1">
            <a:spLocks noChangeArrowheads="1"/>
          </p:cNvSpPr>
          <p:nvPr/>
        </p:nvSpPr>
        <p:spPr bwMode="auto">
          <a:xfrm>
            <a:off x="101600" y="3661150"/>
            <a:ext cx="8839200" cy="2718226"/>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Times New Roman" pitchFamily="18" charset="0"/>
                <a:cs typeface="Times New Roman" pitchFamily="18" charset="0"/>
                <a:sym typeface="Wingdings" pitchFamily="2" charset="2"/>
              </a:rPr>
              <a:t>Insights</a:t>
            </a:r>
            <a:endParaRPr lang="en-US" altLang="zh-CN" sz="2200" b="1" kern="0" dirty="0">
              <a:solidFill>
                <a:srgbClr val="000000"/>
              </a:solidFill>
              <a:latin typeface="Times New Roman" pitchFamily="18" charset="0"/>
              <a:cs typeface="Times New Roman" pitchFamily="18" charset="0"/>
              <a:sym typeface="Wingdings" pitchFamily="2" charset="2"/>
            </a:endParaRPr>
          </a:p>
          <a:p>
            <a:pPr marL="742950" lvl="1" indent="-285750">
              <a:spcBef>
                <a:spcPct val="20000"/>
              </a:spcBef>
              <a:buClr>
                <a:srgbClr val="000000"/>
              </a:buClr>
              <a:buFontTx/>
              <a:buChar char="–"/>
              <a:defRPr/>
            </a:pPr>
            <a:r>
              <a:rPr lang="zh-CN" altLang="en-US" sz="2000" kern="0" dirty="0" smtClean="0">
                <a:solidFill>
                  <a:srgbClr val="000000"/>
                </a:solidFill>
                <a:latin typeface="Times New Roman" pitchFamily="18" charset="0"/>
                <a:cs typeface="Times New Roman" pitchFamily="18" charset="0"/>
                <a:sym typeface="Wingdings" pitchFamily="2" charset="2"/>
              </a:rPr>
              <a:t>    </a:t>
            </a:r>
            <a:r>
              <a:rPr lang="en-US" altLang="zh-CN" sz="2000" dirty="0" smtClean="0">
                <a:solidFill>
                  <a:srgbClr val="000000"/>
                </a:solidFill>
                <a:latin typeface="Times New Roman" pitchFamily="18" charset="0"/>
                <a:cs typeface="Times New Roman" pitchFamily="18" charset="0"/>
              </a:rPr>
              <a:t>can be considered as </a:t>
            </a:r>
            <a:r>
              <a:rPr lang="en-US" altLang="zh-CN" sz="2000" dirty="0" smtClean="0">
                <a:solidFill>
                  <a:srgbClr val="000000"/>
                </a:solidFill>
                <a:latin typeface="Times New Roman" pitchFamily="18" charset="0"/>
                <a:cs typeface="Times New Roman" pitchFamily="18" charset="0"/>
              </a:rPr>
              <a:t>a block </a:t>
            </a:r>
            <a:r>
              <a:rPr lang="en-US" altLang="zh-CN" sz="2000" b="1" dirty="0" smtClean="0">
                <a:solidFill>
                  <a:srgbClr val="FF0000"/>
                </a:solidFill>
                <a:latin typeface="Times New Roman" pitchFamily="18" charset="0"/>
                <a:cs typeface="Times New Roman" pitchFamily="18" charset="0"/>
              </a:rPr>
              <a:t>sparse</a:t>
            </a:r>
            <a:r>
              <a:rPr lang="en-US" altLang="zh-CN" sz="2000" dirty="0" smtClean="0">
                <a:solidFill>
                  <a:srgbClr val="000000"/>
                </a:solidFill>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matrix</a:t>
            </a:r>
            <a:endParaRPr lang="en-US" altLang="zh-CN" sz="2000" i="1" kern="0" dirty="0" smtClean="0">
              <a:solidFill>
                <a:srgbClr val="000000"/>
              </a:solidFill>
              <a:latin typeface="Times New Roman" pitchFamily="18" charset="0"/>
              <a:cs typeface="Times New Roman" pitchFamily="18" charset="0"/>
              <a:sym typeface="Wingdings" pitchFamily="2" charset="2"/>
            </a:endParaRPr>
          </a:p>
          <a:p>
            <a:pPr marL="900000" lvl="1" indent="-285750">
              <a:spcBef>
                <a:spcPct val="200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 </a:t>
            </a:r>
          </a:p>
          <a:p>
            <a:pPr marL="742950" lvl="1" indent="-285750">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Indices extracted rows and columns are is </a:t>
            </a:r>
            <a:r>
              <a:rPr lang="en-US" altLang="zh-CN" sz="2000" b="1" kern="0" dirty="0" smtClean="0">
                <a:solidFill>
                  <a:srgbClr val="FF0000"/>
                </a:solidFill>
                <a:latin typeface="Times New Roman" pitchFamily="18" charset="0"/>
                <a:cs typeface="Times New Roman" pitchFamily="18" charset="0"/>
                <a:sym typeface="Wingdings" pitchFamily="2" charset="2"/>
              </a:rPr>
              <a:t>uniquely determined</a:t>
            </a:r>
            <a:r>
              <a:rPr lang="en-US" altLang="zh-CN" sz="2000" kern="0" dirty="0" smtClean="0">
                <a:solidFill>
                  <a:srgbClr val="000000"/>
                </a:solidFill>
                <a:latin typeface="Times New Roman" pitchFamily="18" charset="0"/>
                <a:cs typeface="Times New Roman" pitchFamily="18" charset="0"/>
                <a:sym typeface="Wingdings" pitchFamily="2" charset="2"/>
              </a:rPr>
              <a:t> by</a:t>
            </a:r>
          </a:p>
          <a:p>
            <a:pPr marL="900000" lvl="1" indent="-285750">
              <a:spcBef>
                <a:spcPts val="900"/>
              </a:spcBef>
              <a:buClr>
                <a:srgbClr val="000000"/>
              </a:buClr>
              <a:buFont typeface="Wingdings" pitchFamily="2" charset="2"/>
              <a:buChar char="Ø"/>
              <a:defRPr/>
            </a:pPr>
            <a:r>
              <a:rPr lang="en-US" altLang="zh-CN" sz="2000" b="1" kern="0" dirty="0" smtClean="0">
                <a:solidFill>
                  <a:srgbClr val="000000"/>
                </a:solidFill>
                <a:latin typeface="Times New Roman" pitchFamily="18" charset="0"/>
                <a:cs typeface="Times New Roman" pitchFamily="18" charset="0"/>
                <a:sym typeface="Wingdings" pitchFamily="2" charset="2"/>
              </a:rPr>
              <a:t> </a:t>
            </a:r>
          </a:p>
          <a:p>
            <a:pPr marL="900000" lvl="1" indent="-285750">
              <a:spcBef>
                <a:spcPts val="900"/>
              </a:spcBef>
              <a:buClr>
                <a:srgbClr val="000000"/>
              </a:buClr>
              <a:buFont typeface="Wingdings" pitchFamily="2" charset="2"/>
              <a:buChar char="Ø"/>
              <a:defRPr/>
            </a:pPr>
            <a:r>
              <a:rPr lang="en-US" altLang="zh-CN" sz="2000" b="1" kern="0" dirty="0" smtClean="0">
                <a:solidFill>
                  <a:srgbClr val="000000"/>
                </a:solidFill>
                <a:latin typeface="Times New Roman" pitchFamily="18" charset="0"/>
                <a:cs typeface="Times New Roman" pitchFamily="18" charset="0"/>
                <a:sym typeface="Wingdings" pitchFamily="2" charset="2"/>
              </a:rPr>
              <a:t> </a:t>
            </a: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742950" lvl="1" indent="-285750">
              <a:spcBef>
                <a:spcPts val="12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Support of     is </a:t>
            </a:r>
            <a:endParaRPr lang="en-US" altLang="zh-CN" sz="2000" kern="0" dirty="0" smtClean="0">
              <a:solidFill>
                <a:srgbClr val="FF0000"/>
              </a:solidFill>
              <a:latin typeface="Times New Roman" pitchFamily="18" charset="0"/>
              <a:cs typeface="Times New Roman" pitchFamily="18" charset="0"/>
              <a:sym typeface="Wingdings" pitchFamily="2" charset="2"/>
            </a:endParaRPr>
          </a:p>
          <a:p>
            <a:pPr marL="900000" lvl="1" indent="-285750">
              <a:spcBef>
                <a:spcPts val="900"/>
              </a:spcBef>
              <a:buClr>
                <a:srgbClr val="000000"/>
              </a:buClr>
              <a:buFont typeface="Wingdings" pitchFamily="2" charset="2"/>
              <a:buChar char="Ø"/>
              <a:defRPr/>
            </a:pPr>
            <a:endParaRPr lang="en-US" altLang="zh-CN" sz="2000" b="1" kern="0" dirty="0">
              <a:solidFill>
                <a:srgbClr val="0000FF"/>
              </a:solidFill>
              <a:latin typeface="Times New Roman" pitchFamily="18" charset="0"/>
              <a:cs typeface="Times New Roman" pitchFamily="18" charset="0"/>
            </a:endParaRPr>
          </a:p>
          <a:p>
            <a:pPr marL="742950" lvl="1" indent="-285750" eaLnBrk="1" hangingPunct="1">
              <a:lnSpc>
                <a:spcPct val="150000"/>
              </a:lnSpc>
              <a:spcBef>
                <a:spcPct val="20000"/>
              </a:spcBef>
              <a:buClr>
                <a:srgbClr val="000000"/>
              </a:buClr>
              <a:buFontTx/>
              <a:buChar char="–"/>
              <a:defRPr/>
            </a:pPr>
            <a:endParaRPr lang="en-US" altLang="zh-CN" sz="1800" kern="0" dirty="0" smtClean="0">
              <a:solidFill>
                <a:srgbClr val="FF0000"/>
              </a:solidFill>
              <a:latin typeface="Times New Roman" pitchFamily="18" charset="0"/>
              <a:cs typeface="Times New Roman" pitchFamily="18" charset="0"/>
              <a:sym typeface="Wingdings" pitchFamily="2" charset="2"/>
            </a:endParaRPr>
          </a:p>
        </p:txBody>
      </p:sp>
      <p:graphicFrame>
        <p:nvGraphicFramePr>
          <p:cNvPr id="1106960" name="Object 16"/>
          <p:cNvGraphicFramePr>
            <a:graphicFrameLocks noChangeAspect="1"/>
          </p:cNvGraphicFramePr>
          <p:nvPr/>
        </p:nvGraphicFramePr>
        <p:xfrm>
          <a:off x="1915795" y="2356168"/>
          <a:ext cx="5295900" cy="1206500"/>
        </p:xfrm>
        <a:graphic>
          <a:graphicData uri="http://schemas.openxmlformats.org/presentationml/2006/ole">
            <p:oleObj spid="_x0000_s1156099" name="Equation" r:id="rId4" imgW="5295600" imgH="1206360" progId="Equation.DSMT4">
              <p:embed/>
            </p:oleObj>
          </a:graphicData>
        </a:graphic>
      </p:graphicFrame>
      <p:graphicFrame>
        <p:nvGraphicFramePr>
          <p:cNvPr id="1106971" name="Object 27"/>
          <p:cNvGraphicFramePr>
            <a:graphicFrameLocks noChangeAspect="1"/>
          </p:cNvGraphicFramePr>
          <p:nvPr/>
        </p:nvGraphicFramePr>
        <p:xfrm>
          <a:off x="1140460" y="4346893"/>
          <a:ext cx="4470400" cy="495300"/>
        </p:xfrm>
        <a:graphic>
          <a:graphicData uri="http://schemas.openxmlformats.org/presentationml/2006/ole">
            <p:oleObj spid="_x0000_s1156109" name="Equation" r:id="rId5" imgW="4470120" imgH="495000" progId="Equation.DSMT4">
              <p:embed/>
            </p:oleObj>
          </a:graphicData>
        </a:graphic>
      </p:graphicFrame>
      <p:graphicFrame>
        <p:nvGraphicFramePr>
          <p:cNvPr id="39" name="对象 38"/>
          <p:cNvGraphicFramePr>
            <a:graphicFrameLocks noChangeAspect="1"/>
          </p:cNvGraphicFramePr>
          <p:nvPr/>
        </p:nvGraphicFramePr>
        <p:xfrm>
          <a:off x="1096645" y="5090795"/>
          <a:ext cx="3162300" cy="622300"/>
        </p:xfrm>
        <a:graphic>
          <a:graphicData uri="http://schemas.openxmlformats.org/presentationml/2006/ole">
            <p:oleObj spid="_x0000_s1156112" name="Equation" r:id="rId6" imgW="3162240" imgH="622080" progId="Equation.DSMT4">
              <p:embed/>
            </p:oleObj>
          </a:graphicData>
        </a:graphic>
      </p:graphicFrame>
      <p:sp>
        <p:nvSpPr>
          <p:cNvPr id="24" name="标题 1"/>
          <p:cNvSpPr>
            <a:spLocks noGrp="1"/>
          </p:cNvSpPr>
          <p:nvPr>
            <p:ph type="title"/>
          </p:nvPr>
        </p:nvSpPr>
        <p:spPr>
          <a:xfrm>
            <a:off x="152400" y="228600"/>
            <a:ext cx="8763000" cy="685800"/>
          </a:xfrm>
        </p:spPr>
        <p:txBody>
          <a:bodyPr/>
          <a:lstStyle/>
          <a:p>
            <a:r>
              <a:rPr lang="en-US" altLang="zh-CN" sz="3200" dirty="0" smtClean="0"/>
              <a:t>Structural property </a:t>
            </a:r>
            <a:r>
              <a:rPr lang="en-US" altLang="zh-CN" sz="3200" dirty="0" smtClean="0"/>
              <a:t>2</a:t>
            </a:r>
            <a:endParaRPr lang="zh-CN" altLang="en-US" sz="3200" dirty="0"/>
          </a:p>
        </p:txBody>
      </p:sp>
      <p:graphicFrame>
        <p:nvGraphicFramePr>
          <p:cNvPr id="21" name="对象 20"/>
          <p:cNvGraphicFramePr>
            <a:graphicFrameLocks noChangeAspect="1"/>
          </p:cNvGraphicFramePr>
          <p:nvPr/>
        </p:nvGraphicFramePr>
        <p:xfrm>
          <a:off x="2276475" y="1322388"/>
          <a:ext cx="711200" cy="292100"/>
        </p:xfrm>
        <a:graphic>
          <a:graphicData uri="http://schemas.openxmlformats.org/presentationml/2006/ole">
            <p:oleObj spid="_x0000_s1156113" name="Equation" r:id="rId7" imgW="711000" imgH="291960" progId="Equation.DSMT4">
              <p:embed/>
            </p:oleObj>
          </a:graphicData>
        </a:graphic>
      </p:graphicFrame>
      <p:graphicFrame>
        <p:nvGraphicFramePr>
          <p:cNvPr id="22" name="对象 21"/>
          <p:cNvGraphicFramePr>
            <a:graphicFrameLocks noChangeAspect="1"/>
          </p:cNvGraphicFramePr>
          <p:nvPr/>
        </p:nvGraphicFramePr>
        <p:xfrm>
          <a:off x="3703320" y="1303020"/>
          <a:ext cx="254000" cy="330200"/>
        </p:xfrm>
        <a:graphic>
          <a:graphicData uri="http://schemas.openxmlformats.org/presentationml/2006/ole">
            <p:oleObj spid="_x0000_s1156114" name="Equation" r:id="rId8" imgW="253800" imgH="330120" progId="Equation.DSMT4">
              <p:embed/>
            </p:oleObj>
          </a:graphicData>
        </a:graphic>
      </p:graphicFrame>
      <p:graphicFrame>
        <p:nvGraphicFramePr>
          <p:cNvPr id="23" name="对象 22"/>
          <p:cNvGraphicFramePr>
            <a:graphicFrameLocks noChangeAspect="1"/>
          </p:cNvGraphicFramePr>
          <p:nvPr/>
        </p:nvGraphicFramePr>
        <p:xfrm>
          <a:off x="4271010" y="1283970"/>
          <a:ext cx="2451100" cy="368300"/>
        </p:xfrm>
        <a:graphic>
          <a:graphicData uri="http://schemas.openxmlformats.org/presentationml/2006/ole">
            <p:oleObj spid="_x0000_s1156115" name="Equation" r:id="rId9" imgW="2450880" imgH="368280" progId="Equation.DSMT4">
              <p:embed/>
            </p:oleObj>
          </a:graphicData>
        </a:graphic>
      </p:graphicFrame>
      <p:graphicFrame>
        <p:nvGraphicFramePr>
          <p:cNvPr id="25" name="对象 24"/>
          <p:cNvGraphicFramePr>
            <a:graphicFrameLocks noChangeAspect="1"/>
          </p:cNvGraphicFramePr>
          <p:nvPr/>
        </p:nvGraphicFramePr>
        <p:xfrm>
          <a:off x="7506970" y="1343660"/>
          <a:ext cx="165100" cy="228600"/>
        </p:xfrm>
        <a:graphic>
          <a:graphicData uri="http://schemas.openxmlformats.org/presentationml/2006/ole">
            <p:oleObj spid="_x0000_s1156116" name="Equation" r:id="rId10" imgW="164880" imgH="228600" progId="Equation.DSMT4">
              <p:embed/>
            </p:oleObj>
          </a:graphicData>
        </a:graphic>
      </p:graphicFrame>
      <p:graphicFrame>
        <p:nvGraphicFramePr>
          <p:cNvPr id="1156117" name="Object 21"/>
          <p:cNvGraphicFramePr>
            <a:graphicFrameLocks noChangeAspect="1"/>
          </p:cNvGraphicFramePr>
          <p:nvPr/>
        </p:nvGraphicFramePr>
        <p:xfrm>
          <a:off x="1458278" y="1567498"/>
          <a:ext cx="254000" cy="330200"/>
        </p:xfrm>
        <a:graphic>
          <a:graphicData uri="http://schemas.openxmlformats.org/presentationml/2006/ole">
            <p:oleObj spid="_x0000_s1156117" name="Equation" r:id="rId11" imgW="253800" imgH="330120" progId="Equation.DSMT4">
              <p:embed/>
            </p:oleObj>
          </a:graphicData>
        </a:graphic>
      </p:graphicFrame>
      <p:graphicFrame>
        <p:nvGraphicFramePr>
          <p:cNvPr id="26" name="对象 25"/>
          <p:cNvGraphicFramePr>
            <a:graphicFrameLocks noChangeAspect="1"/>
          </p:cNvGraphicFramePr>
          <p:nvPr/>
        </p:nvGraphicFramePr>
        <p:xfrm>
          <a:off x="2753360" y="1606550"/>
          <a:ext cx="203200" cy="292100"/>
        </p:xfrm>
        <a:graphic>
          <a:graphicData uri="http://schemas.openxmlformats.org/presentationml/2006/ole">
            <p:oleObj spid="_x0000_s1156118" name="Equation" r:id="rId12" imgW="203040" imgH="291960" progId="Equation.DSMT4">
              <p:embed/>
            </p:oleObj>
          </a:graphicData>
        </a:graphic>
      </p:graphicFrame>
      <p:graphicFrame>
        <p:nvGraphicFramePr>
          <p:cNvPr id="1156119" name="Object 23"/>
          <p:cNvGraphicFramePr>
            <a:graphicFrameLocks noChangeAspect="1"/>
          </p:cNvGraphicFramePr>
          <p:nvPr/>
        </p:nvGraphicFramePr>
        <p:xfrm>
          <a:off x="4864735" y="1595438"/>
          <a:ext cx="228600" cy="292100"/>
        </p:xfrm>
        <a:graphic>
          <a:graphicData uri="http://schemas.openxmlformats.org/presentationml/2006/ole">
            <p:oleObj spid="_x0000_s1156119" name="Equation" r:id="rId13" imgW="228600" imgH="291960" progId="Equation.DSMT4">
              <p:embed/>
            </p:oleObj>
          </a:graphicData>
        </a:graphic>
      </p:graphicFrame>
      <p:graphicFrame>
        <p:nvGraphicFramePr>
          <p:cNvPr id="1156120" name="Object 24"/>
          <p:cNvGraphicFramePr>
            <a:graphicFrameLocks noChangeAspect="1"/>
          </p:cNvGraphicFramePr>
          <p:nvPr/>
        </p:nvGraphicFramePr>
        <p:xfrm>
          <a:off x="7351713" y="1556703"/>
          <a:ext cx="254000" cy="330200"/>
        </p:xfrm>
        <a:graphic>
          <a:graphicData uri="http://schemas.openxmlformats.org/presentationml/2006/ole">
            <p:oleObj spid="_x0000_s1156120" name="Equation" r:id="rId14" imgW="253800" imgH="330120" progId="Equation.DSMT4">
              <p:embed/>
            </p:oleObj>
          </a:graphicData>
        </a:graphic>
      </p:graphicFrame>
      <p:graphicFrame>
        <p:nvGraphicFramePr>
          <p:cNvPr id="1156121" name="Object 25"/>
          <p:cNvGraphicFramePr>
            <a:graphicFrameLocks noChangeAspect="1"/>
          </p:cNvGraphicFramePr>
          <p:nvPr/>
        </p:nvGraphicFramePr>
        <p:xfrm>
          <a:off x="8533765" y="1606550"/>
          <a:ext cx="203200" cy="292100"/>
        </p:xfrm>
        <a:graphic>
          <a:graphicData uri="http://schemas.openxmlformats.org/presentationml/2006/ole">
            <p:oleObj spid="_x0000_s1156121" name="Equation" r:id="rId15" imgW="203040" imgH="291960" progId="Equation.DSMT4">
              <p:embed/>
            </p:oleObj>
          </a:graphicData>
        </a:graphic>
      </p:graphicFrame>
      <p:graphicFrame>
        <p:nvGraphicFramePr>
          <p:cNvPr id="1156122" name="Object 26"/>
          <p:cNvGraphicFramePr>
            <a:graphicFrameLocks noChangeAspect="1"/>
          </p:cNvGraphicFramePr>
          <p:nvPr/>
        </p:nvGraphicFramePr>
        <p:xfrm>
          <a:off x="932180" y="1879918"/>
          <a:ext cx="228600" cy="292100"/>
        </p:xfrm>
        <a:graphic>
          <a:graphicData uri="http://schemas.openxmlformats.org/presentationml/2006/ole">
            <p:oleObj spid="_x0000_s1156122" name="Equation" r:id="rId16" imgW="228600" imgH="291960" progId="Equation.DSMT4">
              <p:embed/>
            </p:oleObj>
          </a:graphicData>
        </a:graphic>
      </p:graphicFrame>
      <p:graphicFrame>
        <p:nvGraphicFramePr>
          <p:cNvPr id="1156123" name="Object 27"/>
          <p:cNvGraphicFramePr>
            <a:graphicFrameLocks noChangeAspect="1"/>
          </p:cNvGraphicFramePr>
          <p:nvPr/>
        </p:nvGraphicFramePr>
        <p:xfrm>
          <a:off x="547688" y="2176145"/>
          <a:ext cx="165100" cy="228600"/>
        </p:xfrm>
        <a:graphic>
          <a:graphicData uri="http://schemas.openxmlformats.org/presentationml/2006/ole">
            <p:oleObj spid="_x0000_s1156123" name="Equation" r:id="rId17" imgW="164880" imgH="228600" progId="Equation.DSMT4">
              <p:embed/>
            </p:oleObj>
          </a:graphicData>
        </a:graphic>
      </p:graphicFrame>
      <p:graphicFrame>
        <p:nvGraphicFramePr>
          <p:cNvPr id="1156124" name="Object 28"/>
          <p:cNvGraphicFramePr>
            <a:graphicFrameLocks noChangeAspect="1"/>
          </p:cNvGraphicFramePr>
          <p:nvPr/>
        </p:nvGraphicFramePr>
        <p:xfrm>
          <a:off x="2443798" y="2116138"/>
          <a:ext cx="254000" cy="330200"/>
        </p:xfrm>
        <a:graphic>
          <a:graphicData uri="http://schemas.openxmlformats.org/presentationml/2006/ole">
            <p:oleObj spid="_x0000_s1156124" name="Equation" r:id="rId18" imgW="253800" imgH="330120" progId="Equation.DSMT4">
              <p:embed/>
            </p:oleObj>
          </a:graphicData>
        </a:graphic>
      </p:graphicFrame>
      <p:graphicFrame>
        <p:nvGraphicFramePr>
          <p:cNvPr id="1156125" name="Object 29"/>
          <p:cNvGraphicFramePr>
            <a:graphicFrameLocks noChangeAspect="1"/>
          </p:cNvGraphicFramePr>
          <p:nvPr/>
        </p:nvGraphicFramePr>
        <p:xfrm>
          <a:off x="889318" y="4107498"/>
          <a:ext cx="254000" cy="330200"/>
        </p:xfrm>
        <a:graphic>
          <a:graphicData uri="http://schemas.openxmlformats.org/presentationml/2006/ole">
            <p:oleObj spid="_x0000_s1156125" name="Equation" r:id="rId19" imgW="253800" imgH="330120" progId="Equation.DSMT4">
              <p:embed/>
            </p:oleObj>
          </a:graphicData>
        </a:graphic>
      </p:graphicFrame>
      <p:graphicFrame>
        <p:nvGraphicFramePr>
          <p:cNvPr id="37" name="对象 36"/>
          <p:cNvGraphicFramePr>
            <a:graphicFrameLocks noChangeAspect="1"/>
          </p:cNvGraphicFramePr>
          <p:nvPr/>
        </p:nvGraphicFramePr>
        <p:xfrm>
          <a:off x="7819390" y="4827270"/>
          <a:ext cx="901700" cy="393700"/>
        </p:xfrm>
        <a:graphic>
          <a:graphicData uri="http://schemas.openxmlformats.org/presentationml/2006/ole">
            <p:oleObj spid="_x0000_s1156128" name="Equation" r:id="rId20" imgW="901440" imgH="393480" progId="Equation.DSMT4">
              <p:embed/>
            </p:oleObj>
          </a:graphicData>
        </a:graphic>
      </p:graphicFrame>
      <p:graphicFrame>
        <p:nvGraphicFramePr>
          <p:cNvPr id="1156129" name="Object 33"/>
          <p:cNvGraphicFramePr>
            <a:graphicFrameLocks noChangeAspect="1"/>
          </p:cNvGraphicFramePr>
          <p:nvPr/>
        </p:nvGraphicFramePr>
        <p:xfrm>
          <a:off x="1111250" y="5629275"/>
          <a:ext cx="3276600" cy="622300"/>
        </p:xfrm>
        <a:graphic>
          <a:graphicData uri="http://schemas.openxmlformats.org/presentationml/2006/ole">
            <p:oleObj spid="_x0000_s1156129" name="Equation" r:id="rId21" imgW="3276360" imgH="622080" progId="Equation.DSMT4">
              <p:embed/>
            </p:oleObj>
          </a:graphicData>
        </a:graphic>
      </p:graphicFrame>
      <p:graphicFrame>
        <p:nvGraphicFramePr>
          <p:cNvPr id="1156130" name="Object 34"/>
          <p:cNvGraphicFramePr>
            <a:graphicFrameLocks noChangeAspect="1"/>
          </p:cNvGraphicFramePr>
          <p:nvPr/>
        </p:nvGraphicFramePr>
        <p:xfrm>
          <a:off x="2068830" y="6162675"/>
          <a:ext cx="190500" cy="292100"/>
        </p:xfrm>
        <a:graphic>
          <a:graphicData uri="http://schemas.openxmlformats.org/presentationml/2006/ole">
            <p:oleObj spid="_x0000_s1156130" name="Equation" r:id="rId22" imgW="190440" imgH="291960" progId="Equation.DSMT4">
              <p:embed/>
            </p:oleObj>
          </a:graphicData>
        </a:graphic>
      </p:graphicFrame>
      <p:graphicFrame>
        <p:nvGraphicFramePr>
          <p:cNvPr id="40" name="对象 39"/>
          <p:cNvGraphicFramePr>
            <a:graphicFrameLocks noChangeAspect="1"/>
          </p:cNvGraphicFramePr>
          <p:nvPr/>
        </p:nvGraphicFramePr>
        <p:xfrm>
          <a:off x="2574290" y="6130290"/>
          <a:ext cx="3568700" cy="368300"/>
        </p:xfrm>
        <a:graphic>
          <a:graphicData uri="http://schemas.openxmlformats.org/presentationml/2006/ole">
            <p:oleObj spid="_x0000_s1156131" name="Equation" r:id="rId23" imgW="3568680" imgH="368280" progId="Equation.DSMT4">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52400" y="228600"/>
            <a:ext cx="8991600" cy="685800"/>
          </a:xfrm>
        </p:spPr>
        <p:txBody>
          <a:bodyPr/>
          <a:lstStyle/>
          <a:p>
            <a:r>
              <a:rPr lang="en-US" altLang="zh-CN" sz="3200" dirty="0" smtClean="0"/>
              <a:t>Adaptively support detection (ASD) algorithm</a:t>
            </a:r>
            <a:endParaRPr lang="zh-CN" altLang="en-US" sz="3200" dirty="0"/>
          </a:p>
        </p:txBody>
      </p:sp>
      <p:graphicFrame>
        <p:nvGraphicFramePr>
          <p:cNvPr id="6" name="对象 5"/>
          <p:cNvGraphicFramePr>
            <a:graphicFrameLocks noChangeAspect="1"/>
          </p:cNvGraphicFramePr>
          <p:nvPr/>
        </p:nvGraphicFramePr>
        <p:xfrm>
          <a:off x="4951654" y="2966720"/>
          <a:ext cx="4141546" cy="3245804"/>
        </p:xfrm>
        <a:graphic>
          <a:graphicData uri="http://schemas.openxmlformats.org/presentationml/2006/ole">
            <p:oleObj spid="_x0000_s1157122" name="Visio" r:id="rId4" imgW="7156562" imgH="5608494" progId="Visio.Drawing.11">
              <p:embed/>
            </p:oleObj>
          </a:graphicData>
        </a:graphic>
      </p:graphicFrame>
      <p:sp>
        <p:nvSpPr>
          <p:cNvPr id="7" name="Rectangle 3"/>
          <p:cNvSpPr txBox="1">
            <a:spLocks noChangeArrowheads="1"/>
          </p:cNvSpPr>
          <p:nvPr/>
        </p:nvSpPr>
        <p:spPr bwMode="auto">
          <a:xfrm>
            <a:off x="132080" y="1131310"/>
            <a:ext cx="8839200" cy="2718226"/>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Times New Roman" pitchFamily="18" charset="0"/>
                <a:cs typeface="Times New Roman" pitchFamily="18" charset="0"/>
                <a:sym typeface="Wingdings" pitchFamily="2" charset="2"/>
              </a:rPr>
              <a:t>Key idea</a:t>
            </a:r>
            <a:endParaRPr lang="en-US" altLang="zh-CN" sz="2200" b="1" kern="0" dirty="0">
              <a:solidFill>
                <a:srgbClr val="000000"/>
              </a:solidFill>
              <a:latin typeface="Times New Roman" pitchFamily="18" charset="0"/>
              <a:cs typeface="Times New Roman" pitchFamily="18" charset="0"/>
              <a:sym typeface="Wingdings" pitchFamily="2" charset="2"/>
            </a:endParaRPr>
          </a:p>
          <a:p>
            <a:pPr marL="742950" lvl="1" indent="-285750">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Estimate the </a:t>
            </a:r>
            <a:r>
              <a:rPr lang="en-US" altLang="zh-CN" sz="2000" b="1" kern="0" dirty="0" smtClean="0">
                <a:solidFill>
                  <a:srgbClr val="FF0000"/>
                </a:solidFill>
                <a:latin typeface="Times New Roman" pitchFamily="18" charset="0"/>
                <a:cs typeface="Times New Roman" pitchFamily="18" charset="0"/>
                <a:sym typeface="Wingdings" pitchFamily="2" charset="2"/>
              </a:rPr>
              <a:t>strongest</a:t>
            </a:r>
            <a:r>
              <a:rPr lang="en-US" altLang="zh-CN" sz="2000" kern="0" dirty="0" smtClean="0">
                <a:solidFill>
                  <a:srgbClr val="000000"/>
                </a:solidFill>
                <a:latin typeface="Times New Roman" pitchFamily="18" charset="0"/>
                <a:cs typeface="Times New Roman" pitchFamily="18" charset="0"/>
                <a:sym typeface="Wingdings" pitchFamily="2" charset="2"/>
              </a:rPr>
              <a:t> element            →</a:t>
            </a: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742950" lvl="1" indent="-285750">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Assume            to o</a:t>
            </a:r>
            <a:r>
              <a:rPr lang="en-US" altLang="zh-CN" sz="2000" kern="0" dirty="0" smtClean="0">
                <a:solidFill>
                  <a:srgbClr val="000000"/>
                </a:solidFill>
                <a:latin typeface="Times New Roman" pitchFamily="18" charset="0"/>
                <a:cs typeface="Times New Roman" pitchFamily="18" charset="0"/>
                <a:sym typeface="Wingdings" pitchFamily="2" charset="2"/>
              </a:rPr>
              <a:t>btain the initial support </a:t>
            </a:r>
          </a:p>
          <a:p>
            <a:pPr marL="742950" lvl="1" indent="-285750">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Estimate nonzero elements, and define </a:t>
            </a:r>
            <a:r>
              <a:rPr lang="en-US" altLang="zh-CN" sz="2000" b="1" kern="0" dirty="0" smtClean="0">
                <a:solidFill>
                  <a:srgbClr val="FF0000"/>
                </a:solidFill>
                <a:latin typeface="Times New Roman" pitchFamily="18" charset="0"/>
                <a:cs typeface="Times New Roman" pitchFamily="18" charset="0"/>
                <a:sym typeface="Wingdings" pitchFamily="2" charset="2"/>
              </a:rPr>
              <a:t>four</a:t>
            </a:r>
            <a:r>
              <a:rPr lang="en-US" altLang="zh-CN" sz="2000" kern="0" dirty="0" smtClean="0">
                <a:solidFill>
                  <a:srgbClr val="000000"/>
                </a:solidFill>
                <a:latin typeface="Times New Roman" pitchFamily="18" charset="0"/>
                <a:cs typeface="Times New Roman" pitchFamily="18" charset="0"/>
                <a:sym typeface="Wingdings" pitchFamily="2" charset="2"/>
              </a:rPr>
              <a:t> </a:t>
            </a:r>
            <a:r>
              <a:rPr lang="en-US" altLang="zh-CN" sz="2000" b="1" kern="0" dirty="0" smtClean="0">
                <a:solidFill>
                  <a:srgbClr val="0000FF"/>
                </a:solidFill>
                <a:latin typeface="Times New Roman" pitchFamily="18" charset="0"/>
                <a:cs typeface="Times New Roman" pitchFamily="18" charset="0"/>
                <a:sym typeface="Wingdings" pitchFamily="2" charset="2"/>
              </a:rPr>
              <a:t>marginal values</a:t>
            </a:r>
          </a:p>
          <a:p>
            <a:pPr marL="742950" lvl="1" indent="-285750">
              <a:spcBef>
                <a:spcPct val="20000"/>
              </a:spcBef>
              <a:buClr>
                <a:srgbClr val="000000"/>
              </a:buClr>
              <a:buFontTx/>
              <a:buChar char="–"/>
              <a:defRPr/>
            </a:pP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742950" lvl="1" indent="-285750">
              <a:spcBef>
                <a:spcPct val="20000"/>
              </a:spcBef>
              <a:buClr>
                <a:srgbClr val="000000"/>
              </a:buClr>
              <a:buFontTx/>
              <a:buChar char="–"/>
              <a:defRPr/>
            </a:pP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742950" lvl="1" indent="-285750">
              <a:spcBef>
                <a:spcPct val="20000"/>
              </a:spcBef>
              <a:buClr>
                <a:srgbClr val="000000"/>
              </a:buClr>
              <a:buFontTx/>
              <a:buChar char="–"/>
              <a:defRPr/>
            </a:pP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742950" lvl="1" indent="-285750">
              <a:spcBef>
                <a:spcPct val="20000"/>
              </a:spcBef>
              <a:buClr>
                <a:srgbClr val="000000"/>
              </a:buClr>
              <a:defRPr/>
            </a:pP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742950" lvl="1" indent="-285750">
              <a:spcBef>
                <a:spcPts val="12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 </a:t>
            </a: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900000" lvl="1" indent="-285750">
              <a:spcBef>
                <a:spcPts val="6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Serious </a:t>
            </a:r>
            <a:r>
              <a:rPr lang="en-US" altLang="zh-CN" sz="2000" b="1" kern="0" dirty="0" smtClean="0">
                <a:solidFill>
                  <a:srgbClr val="FF0000"/>
                </a:solidFill>
                <a:latin typeface="Times New Roman" pitchFamily="18" charset="0"/>
                <a:cs typeface="Times New Roman" pitchFamily="18" charset="0"/>
                <a:sym typeface="Wingdings" pitchFamily="2" charset="2"/>
              </a:rPr>
              <a:t>vertical</a:t>
            </a:r>
            <a:r>
              <a:rPr lang="en-US" altLang="zh-CN" sz="2000" kern="0" dirty="0" smtClean="0">
                <a:solidFill>
                  <a:srgbClr val="000000"/>
                </a:solidFill>
                <a:latin typeface="Times New Roman" pitchFamily="18" charset="0"/>
                <a:cs typeface="Times New Roman" pitchFamily="18" charset="0"/>
                <a:sym typeface="Wingdings" pitchFamily="2" charset="2"/>
              </a:rPr>
              <a:t> power diffusion</a:t>
            </a: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900000" lvl="1" indent="-285750">
              <a:spcBef>
                <a:spcPts val="6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 </a:t>
            </a:r>
            <a:endParaRPr lang="en-US" altLang="zh-CN" sz="2000" kern="0" dirty="0" smtClean="0">
              <a:solidFill>
                <a:srgbClr val="FF0000"/>
              </a:solidFill>
              <a:latin typeface="Times New Roman" pitchFamily="18" charset="0"/>
              <a:cs typeface="Times New Roman" pitchFamily="18" charset="0"/>
              <a:sym typeface="Wingdings" pitchFamily="2" charset="2"/>
            </a:endParaRPr>
          </a:p>
          <a:p>
            <a:pPr marL="742950" lvl="1" indent="-285750">
              <a:spcBef>
                <a:spcPts val="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 </a:t>
            </a:r>
          </a:p>
          <a:p>
            <a:pPr marL="900000" lvl="1" indent="-285750">
              <a:spcBef>
                <a:spcPts val="6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Serious </a:t>
            </a:r>
            <a:r>
              <a:rPr lang="en-US" altLang="zh-CN" sz="2000" b="1" kern="0" dirty="0" smtClean="0">
                <a:solidFill>
                  <a:srgbClr val="FF0000"/>
                </a:solidFill>
                <a:latin typeface="Times New Roman" pitchFamily="18" charset="0"/>
                <a:cs typeface="Times New Roman" pitchFamily="18" charset="0"/>
                <a:sym typeface="Wingdings" pitchFamily="2" charset="2"/>
              </a:rPr>
              <a:t>horizontal</a:t>
            </a:r>
            <a:r>
              <a:rPr lang="en-US" altLang="zh-CN" sz="2000"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power diffusion</a:t>
            </a:r>
          </a:p>
          <a:p>
            <a:pPr marL="900000" lvl="1" indent="-285750">
              <a:spcBef>
                <a:spcPts val="6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 </a:t>
            </a:r>
            <a:endParaRPr lang="en-US" altLang="zh-CN" sz="2000" kern="0" dirty="0" smtClean="0">
              <a:solidFill>
                <a:srgbClr val="FF0000"/>
              </a:solidFill>
              <a:latin typeface="Times New Roman" pitchFamily="18" charset="0"/>
              <a:cs typeface="Times New Roman" pitchFamily="18" charset="0"/>
              <a:sym typeface="Wingdings" pitchFamily="2" charset="2"/>
            </a:endParaRPr>
          </a:p>
          <a:p>
            <a:pPr marL="900000" lvl="1" indent="-285750">
              <a:spcBef>
                <a:spcPts val="900"/>
              </a:spcBef>
              <a:buClr>
                <a:srgbClr val="000000"/>
              </a:buClr>
              <a:buFont typeface="Wingdings" pitchFamily="2" charset="2"/>
              <a:buChar char="Ø"/>
              <a:defRPr/>
            </a:pPr>
            <a:endParaRPr lang="en-US" altLang="zh-CN" sz="2000" b="1" kern="0" dirty="0" smtClean="0">
              <a:solidFill>
                <a:srgbClr val="0000FF"/>
              </a:solidFill>
              <a:latin typeface="Times New Roman" pitchFamily="18" charset="0"/>
              <a:cs typeface="Times New Roman" pitchFamily="18" charset="0"/>
            </a:endParaRPr>
          </a:p>
          <a:p>
            <a:pPr marL="900000" lvl="1" indent="-285750">
              <a:spcBef>
                <a:spcPts val="900"/>
              </a:spcBef>
              <a:buClr>
                <a:srgbClr val="000000"/>
              </a:buClr>
              <a:buFont typeface="Wingdings" pitchFamily="2" charset="2"/>
              <a:buChar char="Ø"/>
              <a:defRPr/>
            </a:pPr>
            <a:endParaRPr lang="en-US" altLang="zh-CN" sz="2000" b="1" kern="0" dirty="0">
              <a:solidFill>
                <a:srgbClr val="0000FF"/>
              </a:solidFill>
              <a:latin typeface="Times New Roman" pitchFamily="18" charset="0"/>
              <a:cs typeface="Times New Roman" pitchFamily="18" charset="0"/>
            </a:endParaRPr>
          </a:p>
          <a:p>
            <a:pPr marL="742950" lvl="1" indent="-285750" eaLnBrk="1" hangingPunct="1">
              <a:lnSpc>
                <a:spcPct val="150000"/>
              </a:lnSpc>
              <a:spcBef>
                <a:spcPct val="20000"/>
              </a:spcBef>
              <a:buClr>
                <a:srgbClr val="000000"/>
              </a:buClr>
              <a:buFontTx/>
              <a:buChar char="–"/>
              <a:defRPr/>
            </a:pPr>
            <a:endParaRPr lang="en-US" altLang="zh-CN" sz="1800" kern="0" dirty="0" smtClean="0">
              <a:solidFill>
                <a:srgbClr val="FF0000"/>
              </a:solidFill>
              <a:latin typeface="Times New Roman" pitchFamily="18" charset="0"/>
              <a:cs typeface="Times New Roman" pitchFamily="18" charset="0"/>
              <a:sym typeface="Wingdings" pitchFamily="2" charset="2"/>
            </a:endParaRPr>
          </a:p>
        </p:txBody>
      </p:sp>
      <p:graphicFrame>
        <p:nvGraphicFramePr>
          <p:cNvPr id="10" name="对象 9"/>
          <p:cNvGraphicFramePr>
            <a:graphicFrameLocks noChangeAspect="1"/>
          </p:cNvGraphicFramePr>
          <p:nvPr/>
        </p:nvGraphicFramePr>
        <p:xfrm>
          <a:off x="5221605" y="1565910"/>
          <a:ext cx="3111500" cy="393700"/>
        </p:xfrm>
        <a:graphic>
          <a:graphicData uri="http://schemas.openxmlformats.org/presentationml/2006/ole">
            <p:oleObj spid="_x0000_s1157125" name="Equation" r:id="rId5" imgW="3111480" imgH="393480" progId="Equation.DSMT4">
              <p:embed/>
            </p:oleObj>
          </a:graphicData>
        </a:graphic>
      </p:graphicFrame>
      <p:graphicFrame>
        <p:nvGraphicFramePr>
          <p:cNvPr id="1157127" name="Object 7"/>
          <p:cNvGraphicFramePr>
            <a:graphicFrameLocks noChangeAspect="1"/>
          </p:cNvGraphicFramePr>
          <p:nvPr/>
        </p:nvGraphicFramePr>
        <p:xfrm>
          <a:off x="4187825" y="1547178"/>
          <a:ext cx="647700" cy="393700"/>
        </p:xfrm>
        <a:graphic>
          <a:graphicData uri="http://schemas.openxmlformats.org/presentationml/2006/ole">
            <p:oleObj spid="_x0000_s1157127" name="Equation" r:id="rId6" imgW="647640" imgH="393480" progId="Equation.DSMT4">
              <p:embed/>
            </p:oleObj>
          </a:graphicData>
        </a:graphic>
      </p:graphicFrame>
      <p:graphicFrame>
        <p:nvGraphicFramePr>
          <p:cNvPr id="14" name="对象 13"/>
          <p:cNvGraphicFramePr>
            <a:graphicFrameLocks noChangeAspect="1"/>
          </p:cNvGraphicFramePr>
          <p:nvPr/>
        </p:nvGraphicFramePr>
        <p:xfrm>
          <a:off x="1832610" y="1972310"/>
          <a:ext cx="622300" cy="292100"/>
        </p:xfrm>
        <a:graphic>
          <a:graphicData uri="http://schemas.openxmlformats.org/presentationml/2006/ole">
            <p:oleObj spid="_x0000_s1157129" name="Equation" r:id="rId7" imgW="622080" imgH="291960" progId="Equation.DSMT4">
              <p:embed/>
            </p:oleObj>
          </a:graphicData>
        </a:graphic>
      </p:graphicFrame>
      <p:graphicFrame>
        <p:nvGraphicFramePr>
          <p:cNvPr id="16" name="对象 15"/>
          <p:cNvGraphicFramePr>
            <a:graphicFrameLocks noChangeAspect="1"/>
          </p:cNvGraphicFramePr>
          <p:nvPr/>
        </p:nvGraphicFramePr>
        <p:xfrm>
          <a:off x="1043623" y="2546350"/>
          <a:ext cx="2159000" cy="444500"/>
        </p:xfrm>
        <a:graphic>
          <a:graphicData uri="http://schemas.openxmlformats.org/presentationml/2006/ole">
            <p:oleObj spid="_x0000_s1157131" name="Equation" r:id="rId8" imgW="2158920" imgH="444240" progId="Equation.DSMT4">
              <p:embed/>
            </p:oleObj>
          </a:graphicData>
        </a:graphic>
      </p:graphicFrame>
      <p:graphicFrame>
        <p:nvGraphicFramePr>
          <p:cNvPr id="17" name="对象 16"/>
          <p:cNvGraphicFramePr>
            <a:graphicFrameLocks noChangeAspect="1"/>
          </p:cNvGraphicFramePr>
          <p:nvPr/>
        </p:nvGraphicFramePr>
        <p:xfrm>
          <a:off x="1023620" y="2942590"/>
          <a:ext cx="2463800" cy="444500"/>
        </p:xfrm>
        <a:graphic>
          <a:graphicData uri="http://schemas.openxmlformats.org/presentationml/2006/ole">
            <p:oleObj spid="_x0000_s1157132" name="Equation" r:id="rId9" imgW="2463480" imgH="444240" progId="Equation.DSMT4">
              <p:embed/>
            </p:oleObj>
          </a:graphicData>
        </a:graphic>
      </p:graphicFrame>
      <p:graphicFrame>
        <p:nvGraphicFramePr>
          <p:cNvPr id="18" name="对象 17"/>
          <p:cNvGraphicFramePr>
            <a:graphicFrameLocks noChangeAspect="1"/>
          </p:cNvGraphicFramePr>
          <p:nvPr/>
        </p:nvGraphicFramePr>
        <p:xfrm>
          <a:off x="1033780" y="3348990"/>
          <a:ext cx="2159000" cy="444500"/>
        </p:xfrm>
        <a:graphic>
          <a:graphicData uri="http://schemas.openxmlformats.org/presentationml/2006/ole">
            <p:oleObj spid="_x0000_s1157133" name="Equation" r:id="rId10" imgW="2158920" imgH="444240" progId="Equation.DSMT4">
              <p:embed/>
            </p:oleObj>
          </a:graphicData>
        </a:graphic>
      </p:graphicFrame>
      <p:graphicFrame>
        <p:nvGraphicFramePr>
          <p:cNvPr id="19" name="对象 18"/>
          <p:cNvGraphicFramePr>
            <a:graphicFrameLocks noChangeAspect="1"/>
          </p:cNvGraphicFramePr>
          <p:nvPr/>
        </p:nvGraphicFramePr>
        <p:xfrm>
          <a:off x="1026160" y="3775710"/>
          <a:ext cx="2438400" cy="444500"/>
        </p:xfrm>
        <a:graphic>
          <a:graphicData uri="http://schemas.openxmlformats.org/presentationml/2006/ole">
            <p:oleObj spid="_x0000_s1157134" name="Equation" r:id="rId11" imgW="2438280" imgH="444240" progId="Equation.DSMT4">
              <p:embed/>
            </p:oleObj>
          </a:graphicData>
        </a:graphic>
      </p:graphicFrame>
      <p:graphicFrame>
        <p:nvGraphicFramePr>
          <p:cNvPr id="20" name="对象 19"/>
          <p:cNvGraphicFramePr>
            <a:graphicFrameLocks noChangeAspect="1"/>
          </p:cNvGraphicFramePr>
          <p:nvPr/>
        </p:nvGraphicFramePr>
        <p:xfrm>
          <a:off x="985520" y="4243070"/>
          <a:ext cx="2743200" cy="342900"/>
        </p:xfrm>
        <a:graphic>
          <a:graphicData uri="http://schemas.openxmlformats.org/presentationml/2006/ole">
            <p:oleObj spid="_x0000_s1157135" name="Equation" r:id="rId12" imgW="2743200" imgH="342720" progId="Equation.DSMT4">
              <p:embed/>
            </p:oleObj>
          </a:graphicData>
        </a:graphic>
      </p:graphicFrame>
      <p:graphicFrame>
        <p:nvGraphicFramePr>
          <p:cNvPr id="1157136" name="Object 16"/>
          <p:cNvGraphicFramePr>
            <a:graphicFrameLocks noChangeAspect="1"/>
          </p:cNvGraphicFramePr>
          <p:nvPr/>
        </p:nvGraphicFramePr>
        <p:xfrm>
          <a:off x="1016318" y="5300028"/>
          <a:ext cx="2743200" cy="342900"/>
        </p:xfrm>
        <a:graphic>
          <a:graphicData uri="http://schemas.openxmlformats.org/presentationml/2006/ole">
            <p:oleObj spid="_x0000_s1157136" name="Equation" r:id="rId13" imgW="2743200" imgH="342720" progId="Equation.DSMT4">
              <p:embed/>
            </p:oleObj>
          </a:graphicData>
        </a:graphic>
      </p:graphicFrame>
      <p:graphicFrame>
        <p:nvGraphicFramePr>
          <p:cNvPr id="22" name="对象 21"/>
          <p:cNvGraphicFramePr>
            <a:graphicFrameLocks noChangeAspect="1"/>
          </p:cNvGraphicFramePr>
          <p:nvPr/>
        </p:nvGraphicFramePr>
        <p:xfrm>
          <a:off x="1123950" y="4999990"/>
          <a:ext cx="1714500" cy="292100"/>
        </p:xfrm>
        <a:graphic>
          <a:graphicData uri="http://schemas.openxmlformats.org/presentationml/2006/ole">
            <p:oleObj spid="_x0000_s1157137" name="Equation" r:id="rId14" imgW="1714320" imgH="291960" progId="Equation.DSMT4">
              <p:embed/>
            </p:oleObj>
          </a:graphicData>
        </a:graphic>
      </p:graphicFrame>
      <p:graphicFrame>
        <p:nvGraphicFramePr>
          <p:cNvPr id="24" name="对象 23"/>
          <p:cNvGraphicFramePr>
            <a:graphicFrameLocks noChangeAspect="1"/>
          </p:cNvGraphicFramePr>
          <p:nvPr/>
        </p:nvGraphicFramePr>
        <p:xfrm>
          <a:off x="1116330" y="6127750"/>
          <a:ext cx="1689100" cy="292100"/>
        </p:xfrm>
        <a:graphic>
          <a:graphicData uri="http://schemas.openxmlformats.org/presentationml/2006/ole">
            <p:oleObj spid="_x0000_s1157138" name="Equation" r:id="rId15" imgW="1688760" imgH="291960" progId="Equation.DSMT4">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0259" name="Picture 3"/>
          <p:cNvPicPr>
            <a:picLocks noChangeAspect="1" noChangeArrowheads="1"/>
          </p:cNvPicPr>
          <p:nvPr/>
        </p:nvPicPr>
        <p:blipFill>
          <a:blip r:embed="rId4" cstate="print"/>
          <a:srcRect/>
          <a:stretch>
            <a:fillRect/>
          </a:stretch>
        </p:blipFill>
        <p:spPr bwMode="auto">
          <a:xfrm>
            <a:off x="159863" y="1532980"/>
            <a:ext cx="4574697" cy="4644299"/>
          </a:xfrm>
          <a:prstGeom prst="rect">
            <a:avLst/>
          </a:prstGeom>
          <a:noFill/>
          <a:ln w="9525">
            <a:noFill/>
            <a:miter lim="800000"/>
            <a:headEnd/>
            <a:tailEnd/>
          </a:ln>
        </p:spPr>
      </p:pic>
      <p:sp>
        <p:nvSpPr>
          <p:cNvPr id="2" name="标题 1"/>
          <p:cNvSpPr>
            <a:spLocks noGrp="1"/>
          </p:cNvSpPr>
          <p:nvPr>
            <p:ph type="title"/>
          </p:nvPr>
        </p:nvSpPr>
        <p:spPr>
          <a:xfrm>
            <a:off x="87194" y="299465"/>
            <a:ext cx="9788325" cy="685800"/>
          </a:xfrm>
        </p:spPr>
        <p:txBody>
          <a:bodyPr/>
          <a:lstStyle/>
          <a:p>
            <a:r>
              <a:rPr lang="en-US" altLang="zh-CN" sz="3200" dirty="0" smtClean="0"/>
              <a:t>ASD-based 3D </a:t>
            </a:r>
            <a:r>
              <a:rPr lang="en-US" altLang="zh-CN" sz="3200" dirty="0" smtClean="0"/>
              <a:t>beamspace channel estimation</a:t>
            </a:r>
            <a:endParaRPr lang="zh-CN" altLang="en-US" sz="3200" dirty="0"/>
          </a:p>
        </p:txBody>
      </p:sp>
      <p:sp>
        <p:nvSpPr>
          <p:cNvPr id="11048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04897" name="Object 1"/>
          <p:cNvGraphicFramePr>
            <a:graphicFrameLocks noChangeAspect="1"/>
          </p:cNvGraphicFramePr>
          <p:nvPr/>
        </p:nvGraphicFramePr>
        <p:xfrm>
          <a:off x="4743133" y="1781493"/>
          <a:ext cx="4319587" cy="4176712"/>
        </p:xfrm>
        <a:graphic>
          <a:graphicData uri="http://schemas.openxmlformats.org/presentationml/2006/ole">
            <p:oleObj spid="_x0000_s1120258" name="Visio" r:id="rId5" imgW="3556378" imgH="3448757" progId="Visio.Drawing.11">
              <p:embed/>
            </p:oleObj>
          </a:graphicData>
        </a:graphic>
      </p:graphicFrame>
      <p:sp>
        <p:nvSpPr>
          <p:cNvPr id="14" name="矩形 13"/>
          <p:cNvSpPr/>
          <p:nvPr/>
        </p:nvSpPr>
        <p:spPr bwMode="auto">
          <a:xfrm>
            <a:off x="245783" y="3541936"/>
            <a:ext cx="4417657" cy="248478"/>
          </a:xfrm>
          <a:prstGeom prst="rect">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ndParaRPr>
          </a:p>
        </p:txBody>
      </p:sp>
      <p:sp>
        <p:nvSpPr>
          <p:cNvPr id="15" name="矩形 14"/>
          <p:cNvSpPr/>
          <p:nvPr/>
        </p:nvSpPr>
        <p:spPr bwMode="auto">
          <a:xfrm>
            <a:off x="245783" y="3791872"/>
            <a:ext cx="4417657" cy="615536"/>
          </a:xfrm>
          <a:prstGeom prst="rect">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ndParaRPr>
          </a:p>
        </p:txBody>
      </p:sp>
      <p:sp>
        <p:nvSpPr>
          <p:cNvPr id="16" name="矩形 15"/>
          <p:cNvSpPr/>
          <p:nvPr/>
        </p:nvSpPr>
        <p:spPr bwMode="auto">
          <a:xfrm>
            <a:off x="245783" y="4407568"/>
            <a:ext cx="4417657" cy="248478"/>
          </a:xfrm>
          <a:prstGeom prst="rect">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ndParaRPr>
          </a:p>
        </p:txBody>
      </p:sp>
      <p:sp>
        <p:nvSpPr>
          <p:cNvPr id="17" name="矩形 16"/>
          <p:cNvSpPr/>
          <p:nvPr/>
        </p:nvSpPr>
        <p:spPr bwMode="auto">
          <a:xfrm>
            <a:off x="245783" y="5212080"/>
            <a:ext cx="4417657" cy="285214"/>
          </a:xfrm>
          <a:prstGeom prst="rect">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zh-CN" smtClean="0">
                <a:ea typeface="宋体" pitchFamily="2" charset="-122"/>
              </a:rPr>
              <a:t>Contents</a:t>
            </a:r>
          </a:p>
        </p:txBody>
      </p:sp>
      <p:sp>
        <p:nvSpPr>
          <p:cNvPr id="5123" name="AutoShape 6"/>
          <p:cNvSpPr>
            <a:spLocks noChangeArrowheads="1"/>
          </p:cNvSpPr>
          <p:nvPr/>
        </p:nvSpPr>
        <p:spPr bwMode="gray">
          <a:xfrm>
            <a:off x="836613" y="1719538"/>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24" name="AutoShape 7"/>
          <p:cNvSpPr>
            <a:spLocks noChangeArrowheads="1"/>
          </p:cNvSpPr>
          <p:nvPr/>
        </p:nvSpPr>
        <p:spPr bwMode="gray">
          <a:xfrm>
            <a:off x="406400" y="1600475"/>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53" name="Text Box 8"/>
          <p:cNvSpPr txBox="1">
            <a:spLocks noChangeArrowheads="1"/>
          </p:cNvSpPr>
          <p:nvPr/>
        </p:nvSpPr>
        <p:spPr bwMode="gray">
          <a:xfrm>
            <a:off x="1066800" y="1702075"/>
            <a:ext cx="3276600" cy="457200"/>
          </a:xfrm>
          <a:prstGeom prst="rect">
            <a:avLst/>
          </a:prstGeom>
          <a:noFill/>
          <a:ln w="9525" algn="ctr">
            <a:noFill/>
            <a:miter lim="800000"/>
            <a:headEnd/>
            <a:tailEnd/>
          </a:ln>
        </p:spPr>
        <p:txBody>
          <a:bodyPr>
            <a:spAutoFit/>
          </a:bodyPr>
          <a:lstStyle/>
          <a:p>
            <a:pPr algn="ctr" eaLnBrk="1" hangingPunct="1"/>
            <a:r>
              <a:rPr lang="en-US" altLang="zh-CN" b="1" dirty="0">
                <a:latin typeface="Times New Roman" pitchFamily="18" charset="0"/>
              </a:rPr>
              <a:t>Technical Background</a:t>
            </a:r>
            <a:endParaRPr lang="zh-CN" altLang="zh-CN" dirty="0"/>
          </a:p>
        </p:txBody>
      </p:sp>
      <p:sp>
        <p:nvSpPr>
          <p:cNvPr id="27654" name="Text Box 9"/>
          <p:cNvSpPr txBox="1">
            <a:spLocks noChangeArrowheads="1"/>
          </p:cNvSpPr>
          <p:nvPr/>
        </p:nvSpPr>
        <p:spPr bwMode="gray">
          <a:xfrm>
            <a:off x="620713" y="1698900"/>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7" name="AutoShape 6"/>
          <p:cNvSpPr>
            <a:spLocks noChangeArrowheads="1"/>
          </p:cNvSpPr>
          <p:nvPr/>
        </p:nvSpPr>
        <p:spPr bwMode="gray">
          <a:xfrm>
            <a:off x="840250" y="2923478"/>
            <a:ext cx="4048125"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28" name="AutoShape 7"/>
          <p:cNvSpPr>
            <a:spLocks noChangeArrowheads="1"/>
          </p:cNvSpPr>
          <p:nvPr/>
        </p:nvSpPr>
        <p:spPr bwMode="gray">
          <a:xfrm>
            <a:off x="410038" y="2804415"/>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57" name="Text Box 8"/>
          <p:cNvSpPr txBox="1">
            <a:spLocks noChangeArrowheads="1"/>
          </p:cNvSpPr>
          <p:nvPr/>
        </p:nvSpPr>
        <p:spPr bwMode="gray">
          <a:xfrm>
            <a:off x="1078375" y="2915540"/>
            <a:ext cx="2808288" cy="457200"/>
          </a:xfrm>
          <a:prstGeom prst="rect">
            <a:avLst/>
          </a:prstGeom>
          <a:noFill/>
          <a:ln w="9525" algn="ctr">
            <a:noFill/>
            <a:miter lim="800000"/>
            <a:headEnd/>
            <a:tailEnd/>
          </a:ln>
        </p:spPr>
        <p:txBody>
          <a:bodyPr>
            <a:spAutoFit/>
          </a:bodyPr>
          <a:lstStyle/>
          <a:p>
            <a:pPr algn="ctr" eaLnBrk="1" hangingPunct="1"/>
            <a:r>
              <a:rPr lang="en-US" altLang="zh-CN" b="1" dirty="0">
                <a:latin typeface="Times New Roman" pitchFamily="18" charset="0"/>
              </a:rPr>
              <a:t>Proposed Solution</a:t>
            </a:r>
            <a:endParaRPr lang="zh-CN" altLang="zh-CN" dirty="0"/>
          </a:p>
        </p:txBody>
      </p:sp>
      <p:sp>
        <p:nvSpPr>
          <p:cNvPr id="27658" name="Text Box 9"/>
          <p:cNvSpPr txBox="1">
            <a:spLocks noChangeArrowheads="1"/>
          </p:cNvSpPr>
          <p:nvPr/>
        </p:nvSpPr>
        <p:spPr bwMode="gray">
          <a:xfrm>
            <a:off x="624350" y="2902840"/>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5" name="AutoShape 6"/>
          <p:cNvSpPr>
            <a:spLocks noChangeArrowheads="1"/>
          </p:cNvSpPr>
          <p:nvPr/>
        </p:nvSpPr>
        <p:spPr bwMode="gray">
          <a:xfrm>
            <a:off x="859100" y="4122518"/>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36" name="AutoShape 7"/>
          <p:cNvSpPr>
            <a:spLocks noChangeArrowheads="1"/>
          </p:cNvSpPr>
          <p:nvPr/>
        </p:nvSpPr>
        <p:spPr bwMode="gray">
          <a:xfrm>
            <a:off x="428888" y="4044095"/>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65" name="Text Box 8"/>
          <p:cNvSpPr txBox="1">
            <a:spLocks noChangeArrowheads="1"/>
          </p:cNvSpPr>
          <p:nvPr/>
        </p:nvSpPr>
        <p:spPr bwMode="gray">
          <a:xfrm>
            <a:off x="884500" y="4125693"/>
            <a:ext cx="3055938" cy="457200"/>
          </a:xfrm>
          <a:prstGeom prst="rect">
            <a:avLst/>
          </a:prstGeom>
          <a:noFill/>
          <a:ln w="9525" algn="ctr">
            <a:noFill/>
            <a:miter lim="800000"/>
            <a:headEnd/>
            <a:tailEnd/>
          </a:ln>
        </p:spPr>
        <p:txBody>
          <a:bodyPr>
            <a:spAutoFit/>
          </a:bodyPr>
          <a:lstStyle/>
          <a:p>
            <a:pPr algn="ctr" eaLnBrk="1" hangingPunct="1"/>
            <a:r>
              <a:rPr lang="zh-CN" altLang="zh-CN" b="1" dirty="0">
                <a:solidFill>
                  <a:srgbClr val="C00000"/>
                </a:solidFill>
                <a:latin typeface="Times New Roman" pitchFamily="18" charset="0"/>
              </a:rPr>
              <a:t>    </a:t>
            </a:r>
            <a:r>
              <a:rPr lang="en-US" altLang="zh-CN" b="1" dirty="0">
                <a:solidFill>
                  <a:srgbClr val="C00000"/>
                </a:solidFill>
                <a:latin typeface="Times New Roman" pitchFamily="18" charset="0"/>
              </a:rPr>
              <a:t>Simulation Results</a:t>
            </a:r>
            <a:endParaRPr lang="zh-CN" altLang="zh-CN" dirty="0">
              <a:solidFill>
                <a:srgbClr val="C00000"/>
              </a:solidFill>
            </a:endParaRPr>
          </a:p>
        </p:txBody>
      </p:sp>
      <p:sp>
        <p:nvSpPr>
          <p:cNvPr id="27666" name="Text Box 9"/>
          <p:cNvSpPr txBox="1">
            <a:spLocks noChangeArrowheads="1"/>
          </p:cNvSpPr>
          <p:nvPr/>
        </p:nvSpPr>
        <p:spPr bwMode="gray">
          <a:xfrm>
            <a:off x="643200" y="4101880"/>
            <a:ext cx="354013" cy="457200"/>
          </a:xfrm>
          <a:prstGeom prst="rect">
            <a:avLst/>
          </a:prstGeom>
          <a:noFill/>
          <a:ln w="31750" algn="ctr">
            <a:noFill/>
            <a:miter lim="800000"/>
            <a:headEnd/>
            <a:tailEnd/>
          </a:ln>
        </p:spPr>
        <p:txBody>
          <a:bodyPr wrap="none">
            <a:spAutoFit/>
          </a:bodyPr>
          <a:lstStyle/>
          <a:p>
            <a:pPr algn="ctr" eaLnBrk="1" hangingPunct="1"/>
            <a:r>
              <a:rPr lang="en-US" altLang="zh-CN" b="1" dirty="0" smtClean="0">
                <a:solidFill>
                  <a:srgbClr val="B0DD7F"/>
                </a:solidFill>
              </a:rPr>
              <a:t>3</a:t>
            </a:r>
            <a:endParaRPr lang="zh-CN" altLang="zh-CN" dirty="0"/>
          </a:p>
        </p:txBody>
      </p:sp>
      <p:sp>
        <p:nvSpPr>
          <p:cNvPr id="5139" name="AutoShape 6"/>
          <p:cNvSpPr>
            <a:spLocks noChangeArrowheads="1"/>
          </p:cNvSpPr>
          <p:nvPr/>
        </p:nvSpPr>
        <p:spPr bwMode="gray">
          <a:xfrm>
            <a:off x="893825" y="532562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40" name="AutoShape 7"/>
          <p:cNvSpPr>
            <a:spLocks noChangeArrowheads="1"/>
          </p:cNvSpPr>
          <p:nvPr/>
        </p:nvSpPr>
        <p:spPr bwMode="gray">
          <a:xfrm>
            <a:off x="463613" y="520656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69" name="Text Box 8"/>
          <p:cNvSpPr txBox="1">
            <a:spLocks noChangeArrowheads="1"/>
          </p:cNvSpPr>
          <p:nvPr/>
        </p:nvSpPr>
        <p:spPr bwMode="gray">
          <a:xfrm>
            <a:off x="746505" y="5317685"/>
            <a:ext cx="2808288" cy="457200"/>
          </a:xfrm>
          <a:prstGeom prst="rect">
            <a:avLst/>
          </a:prstGeom>
          <a:noFill/>
          <a:ln w="9525" algn="ctr">
            <a:noFill/>
            <a:miter lim="800000"/>
            <a:headEnd/>
            <a:tailEnd/>
          </a:ln>
        </p:spPr>
        <p:txBody>
          <a:bodyPr>
            <a:spAutoFit/>
          </a:bodyPr>
          <a:lstStyle/>
          <a:p>
            <a:pPr algn="ctr" eaLnBrk="1" hangingPunct="1"/>
            <a:r>
              <a:rPr lang="en-US" altLang="zh-CN" b="1">
                <a:latin typeface="Times New Roman" pitchFamily="18" charset="0"/>
              </a:rPr>
              <a:t>Conclusions</a:t>
            </a:r>
            <a:endParaRPr lang="zh-CN" altLang="zh-CN"/>
          </a:p>
        </p:txBody>
      </p:sp>
      <p:sp>
        <p:nvSpPr>
          <p:cNvPr id="27670" name="Text Box 9"/>
          <p:cNvSpPr txBox="1">
            <a:spLocks noChangeArrowheads="1"/>
          </p:cNvSpPr>
          <p:nvPr/>
        </p:nvSpPr>
        <p:spPr bwMode="gray">
          <a:xfrm>
            <a:off x="676838" y="5304985"/>
            <a:ext cx="356187" cy="461665"/>
          </a:xfrm>
          <a:prstGeom prst="rect">
            <a:avLst/>
          </a:prstGeom>
          <a:noFill/>
          <a:ln w="31750" algn="ctr">
            <a:noFill/>
            <a:miter lim="800000"/>
            <a:headEnd/>
            <a:tailEnd/>
          </a:ln>
        </p:spPr>
        <p:txBody>
          <a:bodyPr wrap="none">
            <a:spAutoFit/>
          </a:bodyPr>
          <a:lstStyle/>
          <a:p>
            <a:pPr algn="ctr" eaLnBrk="1" hangingPunct="1"/>
            <a:r>
              <a:rPr lang="en-US" altLang="zh-CN" b="1" dirty="0" smtClean="0">
                <a:solidFill>
                  <a:srgbClr val="B0DD7F"/>
                </a:solidFill>
              </a:rPr>
              <a:t>4</a:t>
            </a:r>
            <a:endParaRPr lang="zh-CN" altLang="zh-CN" dirty="0"/>
          </a:p>
        </p:txBody>
      </p:sp>
    </p:spTree>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46300" y="1178560"/>
            <a:ext cx="8921750" cy="20574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System parameters</a:t>
            </a:r>
            <a:endParaRPr lang="en-US" altLang="zh-CN" kern="0" dirty="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MIMO configuration:</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Total time </a:t>
            </a:r>
            <a:r>
              <a:rPr lang="en-US" altLang="zh-CN" sz="2000" kern="0" dirty="0" smtClean="0">
                <a:solidFill>
                  <a:srgbClr val="000000"/>
                </a:solidFill>
                <a:latin typeface="Times New Roman" pitchFamily="18" charset="0"/>
                <a:cs typeface="Times New Roman" pitchFamily="18" charset="0"/>
                <a:sym typeface="Wingdings" pitchFamily="2" charset="2"/>
              </a:rPr>
              <a:t>slots:</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Initialization for ASD algorithm</a:t>
            </a:r>
            <a:r>
              <a:rPr lang="en-US" altLang="zh-CN" sz="2000" kern="0" dirty="0" smtClean="0">
                <a:solidFill>
                  <a:srgbClr val="000000"/>
                </a:solidFill>
                <a:latin typeface="Times New Roman" pitchFamily="18" charset="0"/>
                <a:cs typeface="Times New Roman" pitchFamily="18" charset="0"/>
                <a:sym typeface="Wingdings" pitchFamily="2" charset="2"/>
              </a:rPr>
              <a:t>: </a:t>
            </a: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Combiner     : </a:t>
            </a:r>
            <a:r>
              <a:rPr lang="en-US" altLang="zh-CN" sz="2000" kern="0" dirty="0" smtClean="0">
                <a:solidFill>
                  <a:srgbClr val="000000"/>
                </a:solidFill>
                <a:latin typeface="Times New Roman" pitchFamily="18" charset="0"/>
                <a:cs typeface="Times New Roman" pitchFamily="18" charset="0"/>
                <a:sym typeface="Wingdings" pitchFamily="2" charset="2"/>
              </a:rPr>
              <a:t>Bernoulli random matrix, i.e., </a:t>
            </a:r>
          </a:p>
        </p:txBody>
      </p:sp>
      <p:sp>
        <p:nvSpPr>
          <p:cNvPr id="11" name="Rectangle 3"/>
          <p:cNvSpPr txBox="1">
            <a:spLocks noChangeArrowheads="1"/>
          </p:cNvSpPr>
          <p:nvPr/>
        </p:nvSpPr>
        <p:spPr bwMode="auto">
          <a:xfrm>
            <a:off x="46300" y="3193510"/>
            <a:ext cx="8921750" cy="37719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Channel parameters</a:t>
            </a:r>
            <a:endParaRPr lang="en-US" altLang="zh-CN" kern="0" dirty="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Channel model: </a:t>
            </a:r>
            <a:r>
              <a:rPr lang="en-US" altLang="zh-CN" sz="2000" dirty="0" smtClean="0">
                <a:solidFill>
                  <a:srgbClr val="0033CC"/>
                </a:solidFill>
                <a:latin typeface="Times New Roman" pitchFamily="18" charset="0"/>
                <a:cs typeface="Times New Roman" pitchFamily="18" charset="0"/>
              </a:rPr>
              <a:t>Saleh-Valenzuela model</a:t>
            </a:r>
            <a:endParaRPr lang="en-US" altLang="zh-CN" sz="2000" kern="0" dirty="0" smtClean="0">
              <a:solidFill>
                <a:srgbClr val="0033CC"/>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Antenna array: </a:t>
            </a:r>
            <a:r>
              <a:rPr lang="en-US" altLang="zh-CN" sz="2000" kern="0" dirty="0" smtClean="0">
                <a:solidFill>
                  <a:srgbClr val="000000"/>
                </a:solidFill>
                <a:latin typeface="Times New Roman" pitchFamily="18" charset="0"/>
                <a:cs typeface="Times New Roman" pitchFamily="18" charset="0"/>
                <a:sym typeface="Wingdings" pitchFamily="2" charset="2"/>
              </a:rPr>
              <a:t>UPA </a:t>
            </a:r>
            <a:r>
              <a:rPr lang="en-US" altLang="zh-CN" sz="2000" kern="0" dirty="0" smtClean="0">
                <a:solidFill>
                  <a:srgbClr val="000000"/>
                </a:solidFill>
                <a:latin typeface="Times New Roman" pitchFamily="18" charset="0"/>
                <a:cs typeface="Times New Roman" pitchFamily="18" charset="0"/>
                <a:sym typeface="Wingdings" pitchFamily="2" charset="2"/>
              </a:rPr>
              <a:t>at BS, with antenna spacing</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Multiple paths: </a:t>
            </a:r>
            <a:r>
              <a:rPr lang="en-US" altLang="zh-CN" sz="2000" kern="0" dirty="0" smtClean="0">
                <a:solidFill>
                  <a:srgbClr val="0033CC"/>
                </a:solidFill>
                <a:latin typeface="Times New Roman" pitchFamily="18" charset="0"/>
                <a:cs typeface="Times New Roman" pitchFamily="18" charset="0"/>
                <a:sym typeface="Wingdings" pitchFamily="2" charset="2"/>
              </a:rPr>
              <a:t>One</a:t>
            </a:r>
            <a:r>
              <a:rPr lang="en-US" altLang="zh-CN" sz="2000" kern="0" dirty="0" smtClean="0">
                <a:solidFill>
                  <a:srgbClr val="000000"/>
                </a:solidFill>
                <a:latin typeface="Times New Roman" pitchFamily="18" charset="0"/>
                <a:cs typeface="Times New Roman" pitchFamily="18" charset="0"/>
                <a:sym typeface="Wingdings" pitchFamily="2" charset="2"/>
              </a:rPr>
              <a:t> </a:t>
            </a:r>
            <a:r>
              <a:rPr lang="en-US" altLang="zh-CN" sz="2000" kern="0" dirty="0" err="1" smtClean="0">
                <a:solidFill>
                  <a:srgbClr val="000000"/>
                </a:solidFill>
                <a:latin typeface="Times New Roman" pitchFamily="18" charset="0"/>
                <a:cs typeface="Times New Roman" pitchFamily="18" charset="0"/>
                <a:sym typeface="Wingdings" pitchFamily="2" charset="2"/>
              </a:rPr>
              <a:t>LoS</a:t>
            </a:r>
            <a:r>
              <a:rPr lang="en-US" altLang="zh-CN" sz="2000" kern="0" dirty="0" smtClean="0">
                <a:solidFill>
                  <a:srgbClr val="000000"/>
                </a:solidFill>
                <a:latin typeface="Times New Roman" pitchFamily="18" charset="0"/>
                <a:cs typeface="Times New Roman" pitchFamily="18" charset="0"/>
                <a:sym typeface="Wingdings" pitchFamily="2" charset="2"/>
              </a:rPr>
              <a:t> component and </a:t>
            </a:r>
            <a:r>
              <a:rPr lang="en-US" altLang="zh-CN" sz="2000" kern="0" dirty="0" smtClean="0">
                <a:solidFill>
                  <a:srgbClr val="0033CC"/>
                </a:solidFill>
                <a:latin typeface="Times New Roman" pitchFamily="18" charset="0"/>
                <a:cs typeface="Times New Roman" pitchFamily="18" charset="0"/>
                <a:sym typeface="Wingdings" pitchFamily="2" charset="2"/>
              </a:rPr>
              <a:t>two</a:t>
            </a:r>
            <a:r>
              <a:rPr lang="en-US" altLang="zh-CN" sz="2000" kern="0" dirty="0" smtClean="0">
                <a:solidFill>
                  <a:srgbClr val="000000"/>
                </a:solidFill>
                <a:latin typeface="Times New Roman" pitchFamily="18" charset="0"/>
                <a:cs typeface="Times New Roman" pitchFamily="18" charset="0"/>
                <a:sym typeface="Wingdings" pitchFamily="2" charset="2"/>
              </a:rPr>
              <a:t> </a:t>
            </a:r>
            <a:r>
              <a:rPr lang="en-US" altLang="zh-CN" sz="2000" kern="0" dirty="0" err="1" smtClean="0">
                <a:solidFill>
                  <a:srgbClr val="000000"/>
                </a:solidFill>
                <a:latin typeface="Times New Roman" pitchFamily="18" charset="0"/>
                <a:cs typeface="Times New Roman" pitchFamily="18" charset="0"/>
                <a:sym typeface="Wingdings" pitchFamily="2" charset="2"/>
              </a:rPr>
              <a:t>NLoS</a:t>
            </a:r>
            <a:r>
              <a:rPr lang="en-US" altLang="zh-CN" sz="2000" kern="0" dirty="0" smtClean="0">
                <a:solidFill>
                  <a:srgbClr val="000000"/>
                </a:solidFill>
                <a:latin typeface="Times New Roman" pitchFamily="18" charset="0"/>
                <a:cs typeface="Times New Roman" pitchFamily="18" charset="0"/>
                <a:sym typeface="Wingdings" pitchFamily="2" charset="2"/>
              </a:rPr>
              <a:t> components</a:t>
            </a:r>
          </a:p>
          <a:p>
            <a:pPr marL="742950" lvl="1" indent="-285750" eaLnBrk="1" hangingPunct="1">
              <a:spcBef>
                <a:spcPct val="20000"/>
              </a:spcBef>
              <a:buClr>
                <a:srgbClr val="000000"/>
              </a:buClr>
              <a:buFontTx/>
              <a:buChar char="–"/>
              <a:defRPr/>
            </a:pPr>
            <a:r>
              <a:rPr lang="en-US" altLang="zh-CN" sz="2000" kern="0" dirty="0" err="1" smtClean="0">
                <a:solidFill>
                  <a:srgbClr val="000000"/>
                </a:solidFill>
                <a:latin typeface="Times New Roman" pitchFamily="18" charset="0"/>
                <a:cs typeface="Times New Roman" pitchFamily="18" charset="0"/>
                <a:sym typeface="Wingdings" pitchFamily="2" charset="2"/>
              </a:rPr>
              <a:t>LoS</a:t>
            </a:r>
            <a:r>
              <a:rPr lang="en-US" altLang="zh-CN" sz="2000" kern="0" dirty="0" smtClean="0">
                <a:solidFill>
                  <a:srgbClr val="000000"/>
                </a:solidFill>
                <a:latin typeface="Times New Roman" pitchFamily="18" charset="0"/>
                <a:cs typeface="Times New Roman" pitchFamily="18" charset="0"/>
                <a:sym typeface="Wingdings" pitchFamily="2" charset="2"/>
              </a:rPr>
              <a:t> component</a:t>
            </a:r>
          </a:p>
          <a:p>
            <a:pPr marL="900000" lvl="1" indent="-285750" eaLnBrk="1" hangingPunct="1">
              <a:spcBef>
                <a:spcPct val="200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Amplitude:                            Spatial direction:  </a:t>
            </a:r>
          </a:p>
          <a:p>
            <a:pPr marL="742950" lvl="1" indent="-285750" eaLnBrk="1" hangingPunct="1">
              <a:spcBef>
                <a:spcPct val="20000"/>
              </a:spcBef>
              <a:buClr>
                <a:srgbClr val="000000"/>
              </a:buClr>
              <a:buFontTx/>
              <a:buChar char="–"/>
              <a:defRPr/>
            </a:pPr>
            <a:r>
              <a:rPr lang="en-US" altLang="zh-CN" sz="2000" kern="0" dirty="0" err="1" smtClean="0">
                <a:solidFill>
                  <a:srgbClr val="000000"/>
                </a:solidFill>
                <a:latin typeface="Times New Roman" pitchFamily="18" charset="0"/>
                <a:cs typeface="Times New Roman" pitchFamily="18" charset="0"/>
                <a:sym typeface="Wingdings" pitchFamily="2" charset="2"/>
              </a:rPr>
              <a:t>NLoS</a:t>
            </a:r>
            <a:r>
              <a:rPr lang="en-US" altLang="zh-CN" sz="2000" kern="0" dirty="0" smtClean="0">
                <a:solidFill>
                  <a:srgbClr val="000000"/>
                </a:solidFill>
                <a:latin typeface="Times New Roman" pitchFamily="18" charset="0"/>
                <a:cs typeface="Times New Roman" pitchFamily="18" charset="0"/>
                <a:sym typeface="Wingdings" pitchFamily="2" charset="2"/>
              </a:rPr>
              <a:t> components</a:t>
            </a:r>
          </a:p>
          <a:p>
            <a:pPr marL="900000" lvl="1" indent="-285750" eaLnBrk="1" hangingPunct="1">
              <a:spcBef>
                <a:spcPct val="200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Amplitude:                                 Spatial direction:</a:t>
            </a:r>
          </a:p>
        </p:txBody>
      </p:sp>
      <p:graphicFrame>
        <p:nvGraphicFramePr>
          <p:cNvPr id="18" name="对象 17"/>
          <p:cNvGraphicFramePr>
            <a:graphicFrameLocks noChangeAspect="1"/>
          </p:cNvGraphicFramePr>
          <p:nvPr/>
        </p:nvGraphicFramePr>
        <p:xfrm>
          <a:off x="7498660" y="4394930"/>
          <a:ext cx="774700" cy="381000"/>
        </p:xfrm>
        <a:graphic>
          <a:graphicData uri="http://schemas.openxmlformats.org/presentationml/2006/ole">
            <p:oleObj spid="_x0000_s1124354" name="Equation" r:id="rId4" imgW="774364" imgH="380835" progId="Equation.DSMT4">
              <p:embed/>
            </p:oleObj>
          </a:graphicData>
        </a:graphic>
      </p:graphicFrame>
      <p:graphicFrame>
        <p:nvGraphicFramePr>
          <p:cNvPr id="19" name="对象 18"/>
          <p:cNvGraphicFramePr>
            <a:graphicFrameLocks noChangeAspect="1"/>
          </p:cNvGraphicFramePr>
          <p:nvPr/>
        </p:nvGraphicFramePr>
        <p:xfrm>
          <a:off x="3141663" y="1669098"/>
          <a:ext cx="3009900" cy="330200"/>
        </p:xfrm>
        <a:graphic>
          <a:graphicData uri="http://schemas.openxmlformats.org/presentationml/2006/ole">
            <p:oleObj spid="_x0000_s1124355" name="Equation" r:id="rId5" imgW="3009600" imgH="330120" progId="Equation.DSMT4">
              <p:embed/>
            </p:oleObj>
          </a:graphicData>
        </a:graphic>
      </p:graphicFrame>
      <p:graphicFrame>
        <p:nvGraphicFramePr>
          <p:cNvPr id="21" name="对象 20"/>
          <p:cNvGraphicFramePr>
            <a:graphicFrameLocks noChangeAspect="1"/>
          </p:cNvGraphicFramePr>
          <p:nvPr/>
        </p:nvGraphicFramePr>
        <p:xfrm>
          <a:off x="6205800" y="1665265"/>
          <a:ext cx="1384300" cy="330200"/>
        </p:xfrm>
        <a:graphic>
          <a:graphicData uri="http://schemas.openxmlformats.org/presentationml/2006/ole">
            <p:oleObj spid="_x0000_s1124356" name="Equation" r:id="rId6" imgW="1384300" imgH="330200" progId="Equation.DSMT4">
              <p:embed/>
            </p:oleObj>
          </a:graphicData>
        </a:graphic>
      </p:graphicFrame>
      <p:graphicFrame>
        <p:nvGraphicFramePr>
          <p:cNvPr id="22" name="对象 21"/>
          <p:cNvGraphicFramePr>
            <a:graphicFrameLocks noChangeAspect="1"/>
          </p:cNvGraphicFramePr>
          <p:nvPr/>
        </p:nvGraphicFramePr>
        <p:xfrm>
          <a:off x="5929313" y="4048760"/>
          <a:ext cx="1460500" cy="330200"/>
        </p:xfrm>
        <a:graphic>
          <a:graphicData uri="http://schemas.openxmlformats.org/presentationml/2006/ole">
            <p:oleObj spid="_x0000_s1124357" name="Equation" r:id="rId7" imgW="1460160" imgH="330120" progId="Equation.DSMT4">
              <p:embed/>
            </p:oleObj>
          </a:graphicData>
        </a:graphic>
      </p:graphicFrame>
      <p:graphicFrame>
        <p:nvGraphicFramePr>
          <p:cNvPr id="23" name="对象 22"/>
          <p:cNvGraphicFramePr>
            <a:graphicFrameLocks noChangeAspect="1"/>
          </p:cNvGraphicFramePr>
          <p:nvPr/>
        </p:nvGraphicFramePr>
        <p:xfrm>
          <a:off x="2236788" y="5067935"/>
          <a:ext cx="1638300" cy="419100"/>
        </p:xfrm>
        <a:graphic>
          <a:graphicData uri="http://schemas.openxmlformats.org/presentationml/2006/ole">
            <p:oleObj spid="_x0000_s1124358" name="Equation" r:id="rId8" imgW="1638000" imgH="419040" progId="Equation.DSMT4">
              <p:embed/>
            </p:oleObj>
          </a:graphicData>
        </a:graphic>
      </p:graphicFrame>
      <p:graphicFrame>
        <p:nvGraphicFramePr>
          <p:cNvPr id="24" name="对象 23"/>
          <p:cNvGraphicFramePr>
            <a:graphicFrameLocks noChangeAspect="1"/>
          </p:cNvGraphicFramePr>
          <p:nvPr/>
        </p:nvGraphicFramePr>
        <p:xfrm>
          <a:off x="5781358" y="4969193"/>
          <a:ext cx="2298700" cy="685800"/>
        </p:xfrm>
        <a:graphic>
          <a:graphicData uri="http://schemas.openxmlformats.org/presentationml/2006/ole">
            <p:oleObj spid="_x0000_s1124359" name="Equation" r:id="rId9" imgW="2298600" imgH="685800" progId="Equation.DSMT4">
              <p:embed/>
            </p:oleObj>
          </a:graphicData>
        </a:graphic>
      </p:graphicFrame>
      <p:graphicFrame>
        <p:nvGraphicFramePr>
          <p:cNvPr id="25" name="对象 24"/>
          <p:cNvGraphicFramePr>
            <a:graphicFrameLocks noChangeAspect="1"/>
          </p:cNvGraphicFramePr>
          <p:nvPr/>
        </p:nvGraphicFramePr>
        <p:xfrm>
          <a:off x="2179900" y="5799550"/>
          <a:ext cx="1905000" cy="444500"/>
        </p:xfrm>
        <a:graphic>
          <a:graphicData uri="http://schemas.openxmlformats.org/presentationml/2006/ole">
            <p:oleObj spid="_x0000_s1124360" name="Equation" r:id="rId10" imgW="1905000" imgH="444500" progId="Equation.DSMT4">
              <p:embed/>
            </p:oleObj>
          </a:graphicData>
        </a:graphic>
      </p:graphicFrame>
      <p:graphicFrame>
        <p:nvGraphicFramePr>
          <p:cNvPr id="29" name="对象 28"/>
          <p:cNvGraphicFramePr>
            <a:graphicFrameLocks noChangeAspect="1"/>
          </p:cNvGraphicFramePr>
          <p:nvPr/>
        </p:nvGraphicFramePr>
        <p:xfrm>
          <a:off x="2611755" y="2058035"/>
          <a:ext cx="863600" cy="292100"/>
        </p:xfrm>
        <a:graphic>
          <a:graphicData uri="http://schemas.openxmlformats.org/presentationml/2006/ole">
            <p:oleObj spid="_x0000_s1124364" name="Equation" r:id="rId11" imgW="863280" imgH="291960" progId="Equation.DSMT4">
              <p:embed/>
            </p:oleObj>
          </a:graphicData>
        </a:graphic>
      </p:graphicFrame>
      <p:sp>
        <p:nvSpPr>
          <p:cNvPr id="17" name="标题 16"/>
          <p:cNvSpPr>
            <a:spLocks noGrp="1"/>
          </p:cNvSpPr>
          <p:nvPr>
            <p:ph type="title"/>
          </p:nvPr>
        </p:nvSpPr>
        <p:spPr/>
        <p:txBody>
          <a:bodyPr/>
          <a:lstStyle/>
          <a:p>
            <a:r>
              <a:rPr lang="en-US" altLang="zh-CN" dirty="0" smtClean="0"/>
              <a:t>Simulation parameters</a:t>
            </a:r>
            <a:endParaRPr lang="zh-CN" altLang="en-US" dirty="0"/>
          </a:p>
        </p:txBody>
      </p:sp>
      <p:graphicFrame>
        <p:nvGraphicFramePr>
          <p:cNvPr id="1124366" name="Object 14"/>
          <p:cNvGraphicFramePr>
            <a:graphicFrameLocks noChangeAspect="1"/>
          </p:cNvGraphicFramePr>
          <p:nvPr/>
        </p:nvGraphicFramePr>
        <p:xfrm>
          <a:off x="6070600" y="5701348"/>
          <a:ext cx="2247900" cy="685800"/>
        </p:xfrm>
        <a:graphic>
          <a:graphicData uri="http://schemas.openxmlformats.org/presentationml/2006/ole">
            <p:oleObj spid="_x0000_s1124366" name="Equation" r:id="rId12" imgW="2247840" imgH="685800" progId="Equation.DSMT4">
              <p:embed/>
            </p:oleObj>
          </a:graphicData>
        </a:graphic>
      </p:graphicFrame>
      <p:graphicFrame>
        <p:nvGraphicFramePr>
          <p:cNvPr id="28" name="对象 27"/>
          <p:cNvGraphicFramePr>
            <a:graphicFrameLocks noChangeAspect="1"/>
          </p:cNvGraphicFramePr>
          <p:nvPr/>
        </p:nvGraphicFramePr>
        <p:xfrm>
          <a:off x="1930400" y="2744153"/>
          <a:ext cx="304800" cy="292100"/>
        </p:xfrm>
        <a:graphic>
          <a:graphicData uri="http://schemas.openxmlformats.org/presentationml/2006/ole">
            <p:oleObj spid="_x0000_s1124367" name="Equation" r:id="rId13" imgW="304560" imgH="291960" progId="Equation.DSMT4">
              <p:embed/>
            </p:oleObj>
          </a:graphicData>
        </a:graphic>
      </p:graphicFrame>
      <p:graphicFrame>
        <p:nvGraphicFramePr>
          <p:cNvPr id="1124368" name="Object 16"/>
          <p:cNvGraphicFramePr>
            <a:graphicFrameLocks noChangeAspect="1"/>
          </p:cNvGraphicFramePr>
          <p:nvPr/>
        </p:nvGraphicFramePr>
        <p:xfrm>
          <a:off x="5409565" y="2636203"/>
          <a:ext cx="2286000" cy="711200"/>
        </p:xfrm>
        <a:graphic>
          <a:graphicData uri="http://schemas.openxmlformats.org/presentationml/2006/ole">
            <p:oleObj spid="_x0000_s1124368" name="Equation" r:id="rId14" imgW="2286000" imgH="711000" progId="Equation.DSMT4">
              <p:embed/>
            </p:oleObj>
          </a:graphicData>
        </a:graphic>
      </p:graphicFrame>
      <p:graphicFrame>
        <p:nvGraphicFramePr>
          <p:cNvPr id="30" name="对象 29"/>
          <p:cNvGraphicFramePr>
            <a:graphicFrameLocks noChangeAspect="1"/>
          </p:cNvGraphicFramePr>
          <p:nvPr/>
        </p:nvGraphicFramePr>
        <p:xfrm>
          <a:off x="4306570" y="2400300"/>
          <a:ext cx="1079500" cy="330200"/>
        </p:xfrm>
        <a:graphic>
          <a:graphicData uri="http://schemas.openxmlformats.org/presentationml/2006/ole">
            <p:oleObj spid="_x0000_s1124369" name="Equation" r:id="rId15" imgW="1079280" imgH="330120" progId="Equation.DSMT4">
              <p:embed/>
            </p:oleObj>
          </a:graphicData>
        </a:graphic>
      </p:graphicFrame>
    </p:spTree>
    <p:extLst>
      <p:ext uri="{BB962C8B-B14F-4D97-AF65-F5344CB8AC3E}">
        <p14:creationId xmlns:p14="http://schemas.microsoft.com/office/powerpoint/2010/main" xmlns="" val="3404156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2310" name="Picture 6"/>
          <p:cNvPicPr>
            <a:picLocks noChangeAspect="1" noChangeArrowheads="1"/>
          </p:cNvPicPr>
          <p:nvPr/>
        </p:nvPicPr>
        <p:blipFill>
          <a:blip r:embed="rId4" cstate="print"/>
          <a:srcRect/>
          <a:stretch>
            <a:fillRect/>
          </a:stretch>
        </p:blipFill>
        <p:spPr bwMode="auto">
          <a:xfrm>
            <a:off x="172720" y="2235200"/>
            <a:ext cx="7006671" cy="5618480"/>
          </a:xfrm>
          <a:prstGeom prst="rect">
            <a:avLst/>
          </a:prstGeom>
          <a:noFill/>
          <a:ln w="9525">
            <a:noFill/>
            <a:miter lim="800000"/>
            <a:headEnd/>
            <a:tailEnd/>
          </a:ln>
          <a:effectLst/>
        </p:spPr>
      </p:pic>
      <p:sp>
        <p:nvSpPr>
          <p:cNvPr id="2" name="标题 1"/>
          <p:cNvSpPr txBox="1">
            <a:spLocks/>
          </p:cNvSpPr>
          <p:nvPr/>
        </p:nvSpPr>
        <p:spPr>
          <a:xfrm>
            <a:off x="76200" y="228600"/>
            <a:ext cx="8991600" cy="685800"/>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altLang="zh-CN" sz="3600" b="1" kern="0" dirty="0" smtClean="0">
                <a:solidFill>
                  <a:srgbClr val="003399"/>
                </a:solidFill>
                <a:latin typeface="+mj-lt"/>
                <a:cs typeface="Times New Roman" pitchFamily="18" charset="0"/>
              </a:rPr>
              <a:t>Simulation results</a:t>
            </a:r>
            <a:endParaRPr kumimoji="0" lang="zh-CN" altLang="en-US" sz="3600" b="1" i="0" u="none" strike="noStrike" kern="0" cap="none" spc="0" normalizeH="0" baseline="0" noProof="0" dirty="0">
              <a:ln>
                <a:noFill/>
              </a:ln>
              <a:solidFill>
                <a:srgbClr val="003399"/>
              </a:solidFill>
              <a:effectLst/>
              <a:uLnTx/>
              <a:uFillTx/>
              <a:latin typeface="+mj-lt"/>
              <a:cs typeface="Times New Roman" pitchFamily="18" charset="0"/>
            </a:endParaRPr>
          </a:p>
        </p:txBody>
      </p:sp>
      <p:sp>
        <p:nvSpPr>
          <p:cNvPr id="5" name="Rectangle 3"/>
          <p:cNvSpPr txBox="1">
            <a:spLocks noChangeArrowheads="1"/>
          </p:cNvSpPr>
          <p:nvPr/>
        </p:nvSpPr>
        <p:spPr>
          <a:xfrm>
            <a:off x="55418" y="1156854"/>
            <a:ext cx="8991600" cy="5257800"/>
          </a:xfrm>
          <a:prstGeom prst="rect">
            <a:avLst/>
          </a:prstGeom>
        </p:spPr>
        <p:txBody>
          <a:bodyPr/>
          <a:lstStyle/>
          <a:p>
            <a:pPr marL="342900" marR="0" lvl="0" indent="-342900" algn="l" defTabSz="914400" rtl="0" eaLnBrk="1" fontAlgn="base" latinLnBrk="0" hangingPunct="1">
              <a:lnSpc>
                <a:spcPct val="100000"/>
              </a:lnSpc>
              <a:spcBef>
                <a:spcPts val="0"/>
              </a:spcBef>
              <a:spcAft>
                <a:spcPct val="0"/>
              </a:spcAft>
              <a:buClrTx/>
              <a:buSzTx/>
              <a:buFont typeface="Wingdings" charset="0"/>
              <a:buChar char="l"/>
              <a:tabLst/>
              <a:defRPr/>
            </a:pPr>
            <a:r>
              <a:rPr kumimoji="1" lang="en-US" altLang="zh-CN" b="1" kern="0" noProof="0" dirty="0" smtClean="0">
                <a:solidFill>
                  <a:srgbClr val="000000"/>
                </a:solidFill>
                <a:latin typeface="Times New Roman" pitchFamily="18" charset="0"/>
                <a:ea typeface="宋体" panose="02010600030101010101" pitchFamily="2" charset="-122"/>
                <a:cs typeface="Times New Roman" pitchFamily="18" charset="0"/>
              </a:rPr>
              <a:t>Observations</a:t>
            </a:r>
            <a:endParaRPr kumimoji="1" lang="en-US" altLang="zh-CN" sz="2400" b="1" i="0" u="none" strike="noStrike" kern="0" cap="none" spc="0" normalizeH="0" baseline="0" noProof="0" dirty="0" smtClean="0">
              <a:ln>
                <a:noFill/>
              </a:ln>
              <a:solidFill>
                <a:srgbClr val="000000"/>
              </a:solidFill>
              <a:effectLst/>
              <a:uLnTx/>
              <a:uFillTx/>
              <a:latin typeface="Times New Roman" pitchFamily="18" charset="0"/>
              <a:ea typeface="宋体" panose="02010600030101010101" pitchFamily="2" charset="-122"/>
              <a:cs typeface="Times New Roman" pitchFamily="18" charset="0"/>
            </a:endParaRPr>
          </a:p>
          <a:p>
            <a:pPr marL="742950" marR="0" lvl="1" indent="-285750" algn="l" defTabSz="914400" rtl="0" eaLnBrk="1" fontAlgn="base" latinLnBrk="0" hangingPunct="1">
              <a:lnSpc>
                <a:spcPct val="100000"/>
              </a:lnSpc>
              <a:spcBef>
                <a:spcPts val="0"/>
              </a:spcBef>
              <a:spcAft>
                <a:spcPct val="0"/>
              </a:spcAft>
              <a:buClr>
                <a:srgbClr val="000000"/>
              </a:buClr>
              <a:buSzTx/>
              <a:buFontTx/>
              <a:buChar char="–"/>
              <a:tabLst/>
              <a:defRPr/>
            </a:pPr>
            <a:r>
              <a:rPr kumimoji="1" lang="en-US" altLang="zh-CN" sz="2000" kern="0" noProof="0" dirty="0" smtClean="0">
                <a:solidFill>
                  <a:srgbClr val="000000"/>
                </a:solidFill>
                <a:latin typeface="Times New Roman" pitchFamily="18" charset="0"/>
                <a:cs typeface="Times New Roman" pitchFamily="18" charset="0"/>
              </a:rPr>
              <a:t>ASD-based </a:t>
            </a:r>
            <a:r>
              <a:rPr kumimoji="1" lang="en-US" altLang="zh-CN" sz="2000" kern="0" noProof="0" dirty="0" smtClean="0">
                <a:solidFill>
                  <a:srgbClr val="000000"/>
                </a:solidFill>
                <a:latin typeface="Times New Roman" pitchFamily="18" charset="0"/>
                <a:cs typeface="Times New Roman" pitchFamily="18" charset="0"/>
              </a:rPr>
              <a:t>channel estimation </a:t>
            </a:r>
            <a:r>
              <a:rPr kumimoji="1" lang="en-US" altLang="zh-CN" sz="2000" b="1" kern="0" noProof="0" dirty="0" smtClean="0">
                <a:solidFill>
                  <a:srgbClr val="FF0000"/>
                </a:solidFill>
                <a:latin typeface="Times New Roman" pitchFamily="18" charset="0"/>
                <a:cs typeface="Times New Roman" pitchFamily="18" charset="0"/>
              </a:rPr>
              <a:t>outperforms</a:t>
            </a:r>
            <a:r>
              <a:rPr kumimoji="1" lang="en-US" altLang="zh-CN" sz="2000" kern="0" noProof="0" dirty="0" smtClean="0">
                <a:solidFill>
                  <a:srgbClr val="000000"/>
                </a:solidFill>
                <a:latin typeface="Times New Roman" pitchFamily="18" charset="0"/>
                <a:cs typeface="Times New Roman" pitchFamily="18" charset="0"/>
              </a:rPr>
              <a:t> conventional </a:t>
            </a:r>
            <a:r>
              <a:rPr kumimoji="1" lang="en-US" altLang="zh-CN" sz="2000" kern="0" noProof="0" dirty="0" smtClean="0">
                <a:solidFill>
                  <a:srgbClr val="000000"/>
                </a:solidFill>
                <a:latin typeface="Times New Roman" pitchFamily="18" charset="0"/>
                <a:cs typeface="Times New Roman" pitchFamily="18" charset="0"/>
              </a:rPr>
              <a:t>scheme</a:t>
            </a:r>
            <a:endParaRPr kumimoji="1" lang="en-US" altLang="zh-CN" sz="2000" b="0"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endParaRPr>
          </a:p>
          <a:p>
            <a:pPr marL="742950" marR="0" lvl="1" indent="-285750" algn="l" defTabSz="914400" rtl="0" eaLnBrk="1" fontAlgn="base" latinLnBrk="0" hangingPunct="1">
              <a:lnSpc>
                <a:spcPct val="100000"/>
              </a:lnSpc>
              <a:spcBef>
                <a:spcPts val="0"/>
              </a:spcBef>
              <a:spcAft>
                <a:spcPct val="0"/>
              </a:spcAft>
              <a:buClr>
                <a:srgbClr val="000000"/>
              </a:buClr>
              <a:buSzTx/>
              <a:buFontTx/>
              <a:buChar char="–"/>
              <a:tabLst/>
              <a:defRPr/>
            </a:pPr>
            <a:r>
              <a:rPr kumimoji="1" lang="en-US" altLang="zh-CN" sz="2000" kern="0" noProof="0" dirty="0" smtClean="0">
                <a:solidFill>
                  <a:srgbClr val="000000"/>
                </a:solidFill>
                <a:latin typeface="Times New Roman" pitchFamily="18" charset="0"/>
                <a:cs typeface="Times New Roman" pitchFamily="18" charset="0"/>
              </a:rPr>
              <a:t>The performance is </a:t>
            </a:r>
            <a:r>
              <a:rPr kumimoji="1" lang="en-US" altLang="zh-CN" sz="2000" b="1" kern="0" noProof="0" dirty="0" smtClean="0">
                <a:solidFill>
                  <a:srgbClr val="FF0000"/>
                </a:solidFill>
                <a:latin typeface="Times New Roman" pitchFamily="18" charset="0"/>
                <a:cs typeface="Times New Roman" pitchFamily="18" charset="0"/>
              </a:rPr>
              <a:t>satisfying</a:t>
            </a:r>
            <a:r>
              <a:rPr kumimoji="1" lang="en-US" altLang="zh-CN" sz="2000" kern="0" noProof="0" dirty="0" smtClean="0">
                <a:solidFill>
                  <a:srgbClr val="000000"/>
                </a:solidFill>
                <a:latin typeface="Times New Roman" pitchFamily="18" charset="0"/>
                <a:cs typeface="Times New Roman" pitchFamily="18" charset="0"/>
              </a:rPr>
              <a:t> even in the </a:t>
            </a:r>
            <a:r>
              <a:rPr kumimoji="1" lang="en-US" altLang="zh-CN" sz="2000" b="1" kern="0" noProof="0" dirty="0" smtClean="0">
                <a:solidFill>
                  <a:srgbClr val="0000FF"/>
                </a:solidFill>
                <a:latin typeface="Times New Roman" pitchFamily="18" charset="0"/>
                <a:cs typeface="Times New Roman" pitchFamily="18" charset="0"/>
              </a:rPr>
              <a:t>low SNR region</a:t>
            </a:r>
            <a:endParaRPr kumimoji="1" lang="en-US" altLang="zh-CN" sz="2000" b="1"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endParaRPr>
          </a:p>
          <a:p>
            <a:pPr marL="742950" marR="0" lvl="1" indent="-285750" algn="l" defTabSz="914400" rtl="0" eaLnBrk="1" fontAlgn="base" latinLnBrk="0" hangingPunct="1">
              <a:lnSpc>
                <a:spcPct val="100000"/>
              </a:lnSpc>
              <a:spcBef>
                <a:spcPts val="0"/>
              </a:spcBef>
              <a:spcAft>
                <a:spcPct val="0"/>
              </a:spcAft>
              <a:buClr>
                <a:srgbClr val="000000"/>
              </a:buClr>
              <a:buSzTx/>
              <a:buFontTx/>
              <a:buChar char="–"/>
              <a:tabLst/>
              <a:defRPr/>
            </a:pPr>
            <a:r>
              <a:rPr kumimoji="1" lang="en-US" altLang="zh-CN" sz="2000" kern="0" noProof="0" dirty="0" smtClean="0">
                <a:solidFill>
                  <a:srgbClr val="000000"/>
                </a:solidFill>
                <a:latin typeface="Times New Roman" pitchFamily="18" charset="0"/>
                <a:cs typeface="Times New Roman" pitchFamily="18" charset="0"/>
              </a:rPr>
              <a:t>The pilot overhead is low, i.e.,                          </a:t>
            </a:r>
            <a:endParaRPr kumimoji="1" lang="en-US" altLang="zh-CN" sz="2000" b="0" i="0"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p:txBody>
      </p:sp>
      <p:sp>
        <p:nvSpPr>
          <p:cNvPr id="10" name="TextBox 1"/>
          <p:cNvSpPr txBox="1">
            <a:spLocks noChangeArrowheads="1"/>
          </p:cNvSpPr>
          <p:nvPr/>
        </p:nvSpPr>
        <p:spPr bwMode="auto">
          <a:xfrm>
            <a:off x="5493462" y="3911600"/>
            <a:ext cx="3376218" cy="923330"/>
          </a:xfrm>
          <a:prstGeom prst="rect">
            <a:avLst/>
          </a:prstGeom>
          <a:solidFill>
            <a:srgbClr val="CC0000"/>
          </a:solidFill>
          <a:ln w="9525">
            <a:noFill/>
            <a:miter lim="800000"/>
            <a:headEnd/>
            <a:tailEnd/>
          </a:ln>
          <a:effectLst>
            <a:outerShdw dist="38100" dir="2700000" algn="tl" rotWithShape="0">
              <a:srgbClr val="808080">
                <a:alpha val="39998"/>
              </a:srgbClr>
            </a:outerShdw>
          </a:effectLst>
        </p:spPr>
        <p:txBody>
          <a:bodyPr wrap="square">
            <a:spAutoFit/>
          </a:bodyPr>
          <a:lstStyle/>
          <a:p>
            <a:pPr algn="ctr" eaLnBrk="1" hangingPunct="1">
              <a:defRPr/>
            </a:pPr>
            <a:r>
              <a:rPr lang="en-US" altLang="zh-CN" sz="1800" b="1" dirty="0" smtClean="0">
                <a:solidFill>
                  <a:srgbClr val="FFFF00"/>
                </a:solidFill>
                <a:latin typeface="Times New Roman" pitchFamily="18" charset="0"/>
                <a:cs typeface="Times New Roman" pitchFamily="18" charset="0"/>
              </a:rPr>
              <a:t>Accurately estimate </a:t>
            </a:r>
            <a:r>
              <a:rPr lang="en-US" altLang="zh-CN" sz="1800" b="1" dirty="0" smtClean="0">
                <a:solidFill>
                  <a:srgbClr val="FFFF00"/>
                </a:solidFill>
                <a:latin typeface="Times New Roman" pitchFamily="18" charset="0"/>
                <a:cs typeface="Times New Roman" pitchFamily="18" charset="0"/>
              </a:rPr>
              <a:t>the beamspace channel with low pilot </a:t>
            </a:r>
            <a:r>
              <a:rPr lang="en-US" altLang="zh-CN" sz="1800" b="1" dirty="0" smtClean="0">
                <a:solidFill>
                  <a:srgbClr val="FFFF00"/>
                </a:solidFill>
                <a:latin typeface="Times New Roman" pitchFamily="18" charset="0"/>
                <a:cs typeface="Times New Roman" pitchFamily="18" charset="0"/>
              </a:rPr>
              <a:t>overhead and </a:t>
            </a:r>
            <a:r>
              <a:rPr lang="en-US" altLang="zh-CN" sz="1800" b="1" dirty="0" smtClean="0">
                <a:solidFill>
                  <a:srgbClr val="FFFF00"/>
                </a:solidFill>
                <a:latin typeface="Times New Roman" pitchFamily="18" charset="0"/>
                <a:cs typeface="Times New Roman" pitchFamily="18" charset="0"/>
              </a:rPr>
              <a:t>low SNR!</a:t>
            </a:r>
            <a:endParaRPr lang="zh-CN" altLang="en-US" sz="1800" b="1" dirty="0">
              <a:solidFill>
                <a:srgbClr val="FFFF00"/>
              </a:solidFill>
              <a:latin typeface="Times New Roman" pitchFamily="18" charset="0"/>
              <a:cs typeface="Times New Roman" pitchFamily="18" charset="0"/>
            </a:endParaRPr>
          </a:p>
        </p:txBody>
      </p:sp>
      <p:graphicFrame>
        <p:nvGraphicFramePr>
          <p:cNvPr id="1122309" name="Object 5"/>
          <p:cNvGraphicFramePr>
            <a:graphicFrameLocks noChangeAspect="1"/>
          </p:cNvGraphicFramePr>
          <p:nvPr/>
        </p:nvGraphicFramePr>
        <p:xfrm>
          <a:off x="4014788" y="2216150"/>
          <a:ext cx="2057400" cy="292100"/>
        </p:xfrm>
        <a:graphic>
          <a:graphicData uri="http://schemas.openxmlformats.org/presentationml/2006/ole">
            <p:oleObj spid="_x0000_s1122309" name="Equation" r:id="rId5" imgW="2057400" imgH="29196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zh-CN" smtClean="0">
                <a:ea typeface="宋体" pitchFamily="2" charset="-122"/>
              </a:rPr>
              <a:t>Contents</a:t>
            </a:r>
          </a:p>
        </p:txBody>
      </p:sp>
      <p:sp>
        <p:nvSpPr>
          <p:cNvPr id="5123" name="AutoShape 6"/>
          <p:cNvSpPr>
            <a:spLocks noChangeArrowheads="1"/>
          </p:cNvSpPr>
          <p:nvPr/>
        </p:nvSpPr>
        <p:spPr bwMode="gray">
          <a:xfrm>
            <a:off x="836613" y="1719538"/>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24" name="AutoShape 7"/>
          <p:cNvSpPr>
            <a:spLocks noChangeArrowheads="1"/>
          </p:cNvSpPr>
          <p:nvPr/>
        </p:nvSpPr>
        <p:spPr bwMode="gray">
          <a:xfrm>
            <a:off x="406400" y="1600475"/>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53" name="Text Box 8"/>
          <p:cNvSpPr txBox="1">
            <a:spLocks noChangeArrowheads="1"/>
          </p:cNvSpPr>
          <p:nvPr/>
        </p:nvSpPr>
        <p:spPr bwMode="gray">
          <a:xfrm>
            <a:off x="1066800" y="1702075"/>
            <a:ext cx="3276600" cy="457200"/>
          </a:xfrm>
          <a:prstGeom prst="rect">
            <a:avLst/>
          </a:prstGeom>
          <a:noFill/>
          <a:ln w="9525" algn="ctr">
            <a:noFill/>
            <a:miter lim="800000"/>
            <a:headEnd/>
            <a:tailEnd/>
          </a:ln>
        </p:spPr>
        <p:txBody>
          <a:bodyPr>
            <a:spAutoFit/>
          </a:bodyPr>
          <a:lstStyle/>
          <a:p>
            <a:pPr algn="ctr" eaLnBrk="1" hangingPunct="1"/>
            <a:r>
              <a:rPr lang="en-US" altLang="zh-CN" b="1" dirty="0">
                <a:latin typeface="Times New Roman" pitchFamily="18" charset="0"/>
              </a:rPr>
              <a:t>Technical Background</a:t>
            </a:r>
            <a:endParaRPr lang="zh-CN" altLang="zh-CN" dirty="0"/>
          </a:p>
        </p:txBody>
      </p:sp>
      <p:sp>
        <p:nvSpPr>
          <p:cNvPr id="27654" name="Text Box 9"/>
          <p:cNvSpPr txBox="1">
            <a:spLocks noChangeArrowheads="1"/>
          </p:cNvSpPr>
          <p:nvPr/>
        </p:nvSpPr>
        <p:spPr bwMode="gray">
          <a:xfrm>
            <a:off x="620713" y="1698900"/>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7" name="AutoShape 6"/>
          <p:cNvSpPr>
            <a:spLocks noChangeArrowheads="1"/>
          </p:cNvSpPr>
          <p:nvPr/>
        </p:nvSpPr>
        <p:spPr bwMode="gray">
          <a:xfrm>
            <a:off x="840250" y="2923478"/>
            <a:ext cx="4048125"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28" name="AutoShape 7"/>
          <p:cNvSpPr>
            <a:spLocks noChangeArrowheads="1"/>
          </p:cNvSpPr>
          <p:nvPr/>
        </p:nvSpPr>
        <p:spPr bwMode="gray">
          <a:xfrm>
            <a:off x="410038" y="2804415"/>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57" name="Text Box 8"/>
          <p:cNvSpPr txBox="1">
            <a:spLocks noChangeArrowheads="1"/>
          </p:cNvSpPr>
          <p:nvPr/>
        </p:nvSpPr>
        <p:spPr bwMode="gray">
          <a:xfrm>
            <a:off x="1078375" y="2915540"/>
            <a:ext cx="2808288" cy="457200"/>
          </a:xfrm>
          <a:prstGeom prst="rect">
            <a:avLst/>
          </a:prstGeom>
          <a:noFill/>
          <a:ln w="9525" algn="ctr">
            <a:noFill/>
            <a:miter lim="800000"/>
            <a:headEnd/>
            <a:tailEnd/>
          </a:ln>
        </p:spPr>
        <p:txBody>
          <a:bodyPr>
            <a:spAutoFit/>
          </a:bodyPr>
          <a:lstStyle/>
          <a:p>
            <a:pPr algn="ctr" eaLnBrk="1" hangingPunct="1"/>
            <a:r>
              <a:rPr lang="en-US" altLang="zh-CN" b="1" dirty="0">
                <a:latin typeface="Times New Roman" pitchFamily="18" charset="0"/>
              </a:rPr>
              <a:t>Proposed Solution</a:t>
            </a:r>
            <a:endParaRPr lang="zh-CN" altLang="zh-CN" dirty="0"/>
          </a:p>
        </p:txBody>
      </p:sp>
      <p:sp>
        <p:nvSpPr>
          <p:cNvPr id="27658" name="Text Box 9"/>
          <p:cNvSpPr txBox="1">
            <a:spLocks noChangeArrowheads="1"/>
          </p:cNvSpPr>
          <p:nvPr/>
        </p:nvSpPr>
        <p:spPr bwMode="gray">
          <a:xfrm>
            <a:off x="624350" y="2902840"/>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5" name="AutoShape 6"/>
          <p:cNvSpPr>
            <a:spLocks noChangeArrowheads="1"/>
          </p:cNvSpPr>
          <p:nvPr/>
        </p:nvSpPr>
        <p:spPr bwMode="gray">
          <a:xfrm>
            <a:off x="859100" y="4122518"/>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36" name="AutoShape 7"/>
          <p:cNvSpPr>
            <a:spLocks noChangeArrowheads="1"/>
          </p:cNvSpPr>
          <p:nvPr/>
        </p:nvSpPr>
        <p:spPr bwMode="gray">
          <a:xfrm>
            <a:off x="428888" y="4044095"/>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65" name="Text Box 8"/>
          <p:cNvSpPr txBox="1">
            <a:spLocks noChangeArrowheads="1"/>
          </p:cNvSpPr>
          <p:nvPr/>
        </p:nvSpPr>
        <p:spPr bwMode="gray">
          <a:xfrm>
            <a:off x="884500" y="4125693"/>
            <a:ext cx="3055938" cy="457200"/>
          </a:xfrm>
          <a:prstGeom prst="rect">
            <a:avLst/>
          </a:prstGeom>
          <a:noFill/>
          <a:ln w="9525" algn="ctr">
            <a:noFill/>
            <a:miter lim="800000"/>
            <a:headEnd/>
            <a:tailEnd/>
          </a:ln>
        </p:spPr>
        <p:txBody>
          <a:bodyPr>
            <a:spAutoFit/>
          </a:bodyPr>
          <a:lstStyle/>
          <a:p>
            <a:pPr algn="ctr" eaLnBrk="1" hangingPunct="1"/>
            <a:r>
              <a:rPr lang="zh-CN" altLang="zh-CN" b="1">
                <a:latin typeface="Times New Roman" pitchFamily="18" charset="0"/>
              </a:rPr>
              <a:t>    </a:t>
            </a:r>
            <a:r>
              <a:rPr lang="en-US" altLang="zh-CN" b="1">
                <a:latin typeface="Times New Roman" pitchFamily="18" charset="0"/>
              </a:rPr>
              <a:t>Simulation Results</a:t>
            </a:r>
            <a:endParaRPr lang="zh-CN" altLang="zh-CN"/>
          </a:p>
        </p:txBody>
      </p:sp>
      <p:sp>
        <p:nvSpPr>
          <p:cNvPr id="27666" name="Text Box 9"/>
          <p:cNvSpPr txBox="1">
            <a:spLocks noChangeArrowheads="1"/>
          </p:cNvSpPr>
          <p:nvPr/>
        </p:nvSpPr>
        <p:spPr bwMode="gray">
          <a:xfrm>
            <a:off x="643200" y="4101880"/>
            <a:ext cx="354013" cy="457200"/>
          </a:xfrm>
          <a:prstGeom prst="rect">
            <a:avLst/>
          </a:prstGeom>
          <a:noFill/>
          <a:ln w="31750" algn="ctr">
            <a:noFill/>
            <a:miter lim="800000"/>
            <a:headEnd/>
            <a:tailEnd/>
          </a:ln>
        </p:spPr>
        <p:txBody>
          <a:bodyPr wrap="none">
            <a:spAutoFit/>
          </a:bodyPr>
          <a:lstStyle/>
          <a:p>
            <a:pPr algn="ctr" eaLnBrk="1" hangingPunct="1"/>
            <a:r>
              <a:rPr lang="en-US" altLang="zh-CN" b="1" dirty="0" smtClean="0">
                <a:solidFill>
                  <a:srgbClr val="B0DD7F"/>
                </a:solidFill>
              </a:rPr>
              <a:t>3</a:t>
            </a:r>
            <a:endParaRPr lang="zh-CN" altLang="zh-CN" dirty="0"/>
          </a:p>
        </p:txBody>
      </p:sp>
      <p:sp>
        <p:nvSpPr>
          <p:cNvPr id="5139" name="AutoShape 6"/>
          <p:cNvSpPr>
            <a:spLocks noChangeArrowheads="1"/>
          </p:cNvSpPr>
          <p:nvPr/>
        </p:nvSpPr>
        <p:spPr bwMode="gray">
          <a:xfrm>
            <a:off x="893825" y="532562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40" name="AutoShape 7"/>
          <p:cNvSpPr>
            <a:spLocks noChangeArrowheads="1"/>
          </p:cNvSpPr>
          <p:nvPr/>
        </p:nvSpPr>
        <p:spPr bwMode="gray">
          <a:xfrm>
            <a:off x="463613" y="520656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69" name="Text Box 8"/>
          <p:cNvSpPr txBox="1">
            <a:spLocks noChangeArrowheads="1"/>
          </p:cNvSpPr>
          <p:nvPr/>
        </p:nvSpPr>
        <p:spPr bwMode="gray">
          <a:xfrm>
            <a:off x="746505" y="5317685"/>
            <a:ext cx="2808288" cy="457200"/>
          </a:xfrm>
          <a:prstGeom prst="rect">
            <a:avLst/>
          </a:prstGeom>
          <a:noFill/>
          <a:ln w="9525" algn="ctr">
            <a:noFill/>
            <a:miter lim="800000"/>
            <a:headEnd/>
            <a:tailEnd/>
          </a:ln>
        </p:spPr>
        <p:txBody>
          <a:bodyPr>
            <a:spAutoFit/>
          </a:bodyPr>
          <a:lstStyle/>
          <a:p>
            <a:pPr algn="ctr" eaLnBrk="1" hangingPunct="1"/>
            <a:r>
              <a:rPr lang="en-US" altLang="zh-CN" b="1" dirty="0">
                <a:solidFill>
                  <a:srgbClr val="C00000"/>
                </a:solidFill>
                <a:latin typeface="Times New Roman" pitchFamily="18" charset="0"/>
              </a:rPr>
              <a:t>Conclusions</a:t>
            </a:r>
            <a:endParaRPr lang="zh-CN" altLang="zh-CN" dirty="0">
              <a:solidFill>
                <a:srgbClr val="C00000"/>
              </a:solidFill>
            </a:endParaRPr>
          </a:p>
        </p:txBody>
      </p:sp>
      <p:sp>
        <p:nvSpPr>
          <p:cNvPr id="27670" name="Text Box 9"/>
          <p:cNvSpPr txBox="1">
            <a:spLocks noChangeArrowheads="1"/>
          </p:cNvSpPr>
          <p:nvPr/>
        </p:nvSpPr>
        <p:spPr bwMode="gray">
          <a:xfrm>
            <a:off x="676838" y="5304985"/>
            <a:ext cx="356187" cy="461665"/>
          </a:xfrm>
          <a:prstGeom prst="rect">
            <a:avLst/>
          </a:prstGeom>
          <a:noFill/>
          <a:ln w="31750" algn="ctr">
            <a:noFill/>
            <a:miter lim="800000"/>
            <a:headEnd/>
            <a:tailEnd/>
          </a:ln>
        </p:spPr>
        <p:txBody>
          <a:bodyPr wrap="none">
            <a:spAutoFit/>
          </a:bodyPr>
          <a:lstStyle/>
          <a:p>
            <a:pPr algn="ctr" eaLnBrk="1" hangingPunct="1"/>
            <a:r>
              <a:rPr lang="en-US" altLang="zh-CN" b="1" dirty="0" smtClean="0">
                <a:solidFill>
                  <a:srgbClr val="B0DD7F"/>
                </a:solidFill>
              </a:rPr>
              <a:t>4</a:t>
            </a:r>
            <a:endParaRPr lang="zh-CN" altLang="zh-CN" dirty="0"/>
          </a:p>
        </p:txBody>
      </p:sp>
    </p:spTree>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zh-CN" smtClean="0">
                <a:ea typeface="宋体" pitchFamily="2" charset="-122"/>
              </a:rPr>
              <a:t>Contents</a:t>
            </a:r>
          </a:p>
        </p:txBody>
      </p:sp>
      <p:sp>
        <p:nvSpPr>
          <p:cNvPr id="5123" name="AutoShape 6"/>
          <p:cNvSpPr>
            <a:spLocks noChangeArrowheads="1"/>
          </p:cNvSpPr>
          <p:nvPr/>
        </p:nvSpPr>
        <p:spPr bwMode="gray">
          <a:xfrm>
            <a:off x="836613" y="1719538"/>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24" name="AutoShape 7"/>
          <p:cNvSpPr>
            <a:spLocks noChangeArrowheads="1"/>
          </p:cNvSpPr>
          <p:nvPr/>
        </p:nvSpPr>
        <p:spPr bwMode="gray">
          <a:xfrm>
            <a:off x="406400" y="1600475"/>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53" name="Text Box 8"/>
          <p:cNvSpPr txBox="1">
            <a:spLocks noChangeArrowheads="1"/>
          </p:cNvSpPr>
          <p:nvPr/>
        </p:nvSpPr>
        <p:spPr bwMode="gray">
          <a:xfrm>
            <a:off x="1066800" y="1702075"/>
            <a:ext cx="3276600" cy="457200"/>
          </a:xfrm>
          <a:prstGeom prst="rect">
            <a:avLst/>
          </a:prstGeom>
          <a:noFill/>
          <a:ln w="9525" algn="ctr">
            <a:noFill/>
            <a:miter lim="800000"/>
            <a:headEnd/>
            <a:tailEnd/>
          </a:ln>
        </p:spPr>
        <p:txBody>
          <a:bodyPr>
            <a:spAutoFit/>
          </a:bodyPr>
          <a:lstStyle/>
          <a:p>
            <a:pPr algn="ctr" eaLnBrk="1" hangingPunct="1"/>
            <a:r>
              <a:rPr lang="en-US" altLang="zh-CN" b="1" dirty="0">
                <a:solidFill>
                  <a:srgbClr val="BC0000"/>
                </a:solidFill>
                <a:latin typeface="Times New Roman" pitchFamily="18" charset="0"/>
              </a:rPr>
              <a:t>Technical Background</a:t>
            </a:r>
            <a:endParaRPr lang="zh-CN" altLang="zh-CN" dirty="0">
              <a:solidFill>
                <a:srgbClr val="BC0000"/>
              </a:solidFill>
            </a:endParaRPr>
          </a:p>
        </p:txBody>
      </p:sp>
      <p:sp>
        <p:nvSpPr>
          <p:cNvPr id="27654" name="Text Box 9"/>
          <p:cNvSpPr txBox="1">
            <a:spLocks noChangeArrowheads="1"/>
          </p:cNvSpPr>
          <p:nvPr/>
        </p:nvSpPr>
        <p:spPr bwMode="gray">
          <a:xfrm>
            <a:off x="620713" y="1698900"/>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7" name="AutoShape 6"/>
          <p:cNvSpPr>
            <a:spLocks noChangeArrowheads="1"/>
          </p:cNvSpPr>
          <p:nvPr/>
        </p:nvSpPr>
        <p:spPr bwMode="gray">
          <a:xfrm>
            <a:off x="840250" y="2923478"/>
            <a:ext cx="4048125"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28" name="AutoShape 7"/>
          <p:cNvSpPr>
            <a:spLocks noChangeArrowheads="1"/>
          </p:cNvSpPr>
          <p:nvPr/>
        </p:nvSpPr>
        <p:spPr bwMode="gray">
          <a:xfrm>
            <a:off x="410038" y="2804415"/>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57" name="Text Box 8"/>
          <p:cNvSpPr txBox="1">
            <a:spLocks noChangeArrowheads="1"/>
          </p:cNvSpPr>
          <p:nvPr/>
        </p:nvSpPr>
        <p:spPr bwMode="gray">
          <a:xfrm>
            <a:off x="1078375" y="2915540"/>
            <a:ext cx="2808288" cy="457200"/>
          </a:xfrm>
          <a:prstGeom prst="rect">
            <a:avLst/>
          </a:prstGeom>
          <a:noFill/>
          <a:ln w="9525" algn="ctr">
            <a:noFill/>
            <a:miter lim="800000"/>
            <a:headEnd/>
            <a:tailEnd/>
          </a:ln>
        </p:spPr>
        <p:txBody>
          <a:bodyPr>
            <a:spAutoFit/>
          </a:bodyPr>
          <a:lstStyle/>
          <a:p>
            <a:pPr algn="ctr" eaLnBrk="1" hangingPunct="1"/>
            <a:r>
              <a:rPr lang="en-US" altLang="zh-CN" b="1" dirty="0">
                <a:latin typeface="Times New Roman" pitchFamily="18" charset="0"/>
              </a:rPr>
              <a:t>Proposed Solution</a:t>
            </a:r>
            <a:endParaRPr lang="zh-CN" altLang="zh-CN" dirty="0"/>
          </a:p>
        </p:txBody>
      </p:sp>
      <p:sp>
        <p:nvSpPr>
          <p:cNvPr id="27658" name="Text Box 9"/>
          <p:cNvSpPr txBox="1">
            <a:spLocks noChangeArrowheads="1"/>
          </p:cNvSpPr>
          <p:nvPr/>
        </p:nvSpPr>
        <p:spPr bwMode="gray">
          <a:xfrm>
            <a:off x="624350" y="2902840"/>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5" name="AutoShape 6"/>
          <p:cNvSpPr>
            <a:spLocks noChangeArrowheads="1"/>
          </p:cNvSpPr>
          <p:nvPr/>
        </p:nvSpPr>
        <p:spPr bwMode="gray">
          <a:xfrm>
            <a:off x="859100" y="4122518"/>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36" name="AutoShape 7"/>
          <p:cNvSpPr>
            <a:spLocks noChangeArrowheads="1"/>
          </p:cNvSpPr>
          <p:nvPr/>
        </p:nvSpPr>
        <p:spPr bwMode="gray">
          <a:xfrm>
            <a:off x="428888" y="4044095"/>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65" name="Text Box 8"/>
          <p:cNvSpPr txBox="1">
            <a:spLocks noChangeArrowheads="1"/>
          </p:cNvSpPr>
          <p:nvPr/>
        </p:nvSpPr>
        <p:spPr bwMode="gray">
          <a:xfrm>
            <a:off x="884500" y="4125693"/>
            <a:ext cx="3055938" cy="457200"/>
          </a:xfrm>
          <a:prstGeom prst="rect">
            <a:avLst/>
          </a:prstGeom>
          <a:noFill/>
          <a:ln w="9525" algn="ctr">
            <a:noFill/>
            <a:miter lim="800000"/>
            <a:headEnd/>
            <a:tailEnd/>
          </a:ln>
        </p:spPr>
        <p:txBody>
          <a:bodyPr>
            <a:spAutoFit/>
          </a:bodyPr>
          <a:lstStyle/>
          <a:p>
            <a:pPr algn="ctr" eaLnBrk="1" hangingPunct="1"/>
            <a:r>
              <a:rPr lang="zh-CN" altLang="zh-CN" b="1">
                <a:latin typeface="Times New Roman" pitchFamily="18" charset="0"/>
              </a:rPr>
              <a:t>    </a:t>
            </a:r>
            <a:r>
              <a:rPr lang="en-US" altLang="zh-CN" b="1">
                <a:latin typeface="Times New Roman" pitchFamily="18" charset="0"/>
              </a:rPr>
              <a:t>Simulation Results</a:t>
            </a:r>
            <a:endParaRPr lang="zh-CN" altLang="zh-CN"/>
          </a:p>
        </p:txBody>
      </p:sp>
      <p:sp>
        <p:nvSpPr>
          <p:cNvPr id="27666" name="Text Box 9"/>
          <p:cNvSpPr txBox="1">
            <a:spLocks noChangeArrowheads="1"/>
          </p:cNvSpPr>
          <p:nvPr/>
        </p:nvSpPr>
        <p:spPr bwMode="gray">
          <a:xfrm>
            <a:off x="643200" y="4101880"/>
            <a:ext cx="354013" cy="457200"/>
          </a:xfrm>
          <a:prstGeom prst="rect">
            <a:avLst/>
          </a:prstGeom>
          <a:noFill/>
          <a:ln w="31750" algn="ctr">
            <a:noFill/>
            <a:miter lim="800000"/>
            <a:headEnd/>
            <a:tailEnd/>
          </a:ln>
        </p:spPr>
        <p:txBody>
          <a:bodyPr wrap="none">
            <a:spAutoFit/>
          </a:bodyPr>
          <a:lstStyle/>
          <a:p>
            <a:pPr algn="ctr" eaLnBrk="1" hangingPunct="1"/>
            <a:r>
              <a:rPr lang="en-US" altLang="zh-CN" b="1" dirty="0" smtClean="0">
                <a:solidFill>
                  <a:srgbClr val="B0DD7F"/>
                </a:solidFill>
              </a:rPr>
              <a:t>3</a:t>
            </a:r>
            <a:endParaRPr lang="zh-CN" altLang="zh-CN" dirty="0"/>
          </a:p>
        </p:txBody>
      </p:sp>
      <p:sp>
        <p:nvSpPr>
          <p:cNvPr id="5139" name="AutoShape 6"/>
          <p:cNvSpPr>
            <a:spLocks noChangeArrowheads="1"/>
          </p:cNvSpPr>
          <p:nvPr/>
        </p:nvSpPr>
        <p:spPr bwMode="gray">
          <a:xfrm>
            <a:off x="893825" y="532562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40" name="AutoShape 7"/>
          <p:cNvSpPr>
            <a:spLocks noChangeArrowheads="1"/>
          </p:cNvSpPr>
          <p:nvPr/>
        </p:nvSpPr>
        <p:spPr bwMode="gray">
          <a:xfrm>
            <a:off x="463613" y="520656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69" name="Text Box 8"/>
          <p:cNvSpPr txBox="1">
            <a:spLocks noChangeArrowheads="1"/>
          </p:cNvSpPr>
          <p:nvPr/>
        </p:nvSpPr>
        <p:spPr bwMode="gray">
          <a:xfrm>
            <a:off x="746505" y="5317685"/>
            <a:ext cx="2808288" cy="457200"/>
          </a:xfrm>
          <a:prstGeom prst="rect">
            <a:avLst/>
          </a:prstGeom>
          <a:noFill/>
          <a:ln w="9525" algn="ctr">
            <a:noFill/>
            <a:miter lim="800000"/>
            <a:headEnd/>
            <a:tailEnd/>
          </a:ln>
        </p:spPr>
        <p:txBody>
          <a:bodyPr>
            <a:spAutoFit/>
          </a:bodyPr>
          <a:lstStyle/>
          <a:p>
            <a:pPr algn="ctr" eaLnBrk="1" hangingPunct="1"/>
            <a:r>
              <a:rPr lang="en-US" altLang="zh-CN" b="1">
                <a:latin typeface="Times New Roman" pitchFamily="18" charset="0"/>
              </a:rPr>
              <a:t>Conclusions</a:t>
            </a:r>
            <a:endParaRPr lang="zh-CN" altLang="zh-CN"/>
          </a:p>
        </p:txBody>
      </p:sp>
      <p:sp>
        <p:nvSpPr>
          <p:cNvPr id="27670" name="Text Box 9"/>
          <p:cNvSpPr txBox="1">
            <a:spLocks noChangeArrowheads="1"/>
          </p:cNvSpPr>
          <p:nvPr/>
        </p:nvSpPr>
        <p:spPr bwMode="gray">
          <a:xfrm>
            <a:off x="676838" y="5304985"/>
            <a:ext cx="356187" cy="461665"/>
          </a:xfrm>
          <a:prstGeom prst="rect">
            <a:avLst/>
          </a:prstGeom>
          <a:noFill/>
          <a:ln w="31750" algn="ctr">
            <a:noFill/>
            <a:miter lim="800000"/>
            <a:headEnd/>
            <a:tailEnd/>
          </a:ln>
        </p:spPr>
        <p:txBody>
          <a:bodyPr wrap="none">
            <a:spAutoFit/>
          </a:bodyPr>
          <a:lstStyle/>
          <a:p>
            <a:pPr algn="ctr" eaLnBrk="1" hangingPunct="1"/>
            <a:r>
              <a:rPr lang="en-US" altLang="zh-CN" b="1" dirty="0" smtClean="0">
                <a:solidFill>
                  <a:srgbClr val="B0DD7F"/>
                </a:solidFill>
              </a:rPr>
              <a:t>4</a:t>
            </a:r>
            <a:endParaRPr lang="zh-CN" altLang="zh-CN" dirty="0"/>
          </a:p>
        </p:txBody>
      </p:sp>
    </p:spTree>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04800" y="381000"/>
            <a:ext cx="8763000" cy="685800"/>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zh-CN" sz="3600" b="1" kern="0" dirty="0" smtClean="0">
                <a:solidFill>
                  <a:srgbClr val="003399"/>
                </a:solidFill>
                <a:latin typeface="+mj-lt"/>
                <a:ea typeface="宋体" pitchFamily="2" charset="-122"/>
              </a:rPr>
              <a:t>Summary</a:t>
            </a:r>
            <a:endParaRPr kumimoji="0" lang="en-US" altLang="zh-CN" sz="3600" b="1" i="0" u="none" strike="noStrike" kern="0" cap="none" spc="0" normalizeH="0" baseline="0" noProof="0" dirty="0" smtClean="0">
              <a:ln>
                <a:noFill/>
              </a:ln>
              <a:solidFill>
                <a:srgbClr val="003399"/>
              </a:solidFill>
              <a:effectLst/>
              <a:uLnTx/>
              <a:uFillTx/>
              <a:latin typeface="+mj-lt"/>
              <a:ea typeface="宋体" pitchFamily="2" charset="-122"/>
              <a:cs typeface="宋体" charset="0"/>
            </a:endParaRPr>
          </a:p>
        </p:txBody>
      </p:sp>
      <p:sp>
        <p:nvSpPr>
          <p:cNvPr id="5" name="Rectangle 3"/>
          <p:cNvSpPr txBox="1">
            <a:spLocks noChangeArrowheads="1"/>
          </p:cNvSpPr>
          <p:nvPr/>
        </p:nvSpPr>
        <p:spPr>
          <a:xfrm>
            <a:off x="50800" y="1410854"/>
            <a:ext cx="8950960" cy="5257800"/>
          </a:xfrm>
          <a:prstGeom prst="rect">
            <a:avLst/>
          </a:prstGeom>
        </p:spPr>
        <p:txBody>
          <a:bodyPr/>
          <a:lstStyle/>
          <a:p>
            <a:pPr marL="342900" marR="0" lvl="0" indent="-342900" algn="l" defTabSz="914400" rtl="0" eaLnBrk="1" fontAlgn="base" latinLnBrk="0" hangingPunct="1">
              <a:lnSpc>
                <a:spcPct val="100000"/>
              </a:lnSpc>
              <a:spcBef>
                <a:spcPts val="0"/>
              </a:spcBef>
              <a:spcAft>
                <a:spcPts val="600"/>
              </a:spcAft>
              <a:buClrTx/>
              <a:buSzTx/>
              <a:buFont typeface="Wingdings" charset="0"/>
              <a:buChar char="l"/>
              <a:tabLst/>
              <a:defRPr/>
            </a:pPr>
            <a:r>
              <a:rPr kumimoji="1" lang="en-US" altLang="zh-CN" b="1" kern="0" noProof="0" dirty="0" smtClean="0">
                <a:solidFill>
                  <a:srgbClr val="000000"/>
                </a:solidFill>
                <a:latin typeface="Times New Roman" pitchFamily="18" charset="0"/>
                <a:ea typeface="宋体" panose="02010600030101010101" pitchFamily="2" charset="-122"/>
                <a:cs typeface="Times New Roman" pitchFamily="18" charset="0"/>
              </a:rPr>
              <a:t>ASD-based 3D </a:t>
            </a:r>
            <a:r>
              <a:rPr kumimoji="1" lang="en-US" altLang="zh-CN" b="1" kern="0" noProof="0" dirty="0" smtClean="0">
                <a:solidFill>
                  <a:srgbClr val="000000"/>
                </a:solidFill>
                <a:latin typeface="Times New Roman" pitchFamily="18" charset="0"/>
                <a:ea typeface="宋体" panose="02010600030101010101" pitchFamily="2" charset="-122"/>
                <a:cs typeface="Times New Roman" pitchFamily="18" charset="0"/>
              </a:rPr>
              <a:t>beamspace channel estimation</a:t>
            </a:r>
            <a:endParaRPr kumimoji="1" lang="en-US" altLang="zh-CN" sz="2400" b="1" i="0" u="none" strike="noStrike" kern="0" cap="none" spc="0" normalizeH="0" baseline="0" noProof="0" dirty="0" smtClean="0">
              <a:ln>
                <a:noFill/>
              </a:ln>
              <a:solidFill>
                <a:srgbClr val="000000"/>
              </a:solidFill>
              <a:effectLst/>
              <a:uLnTx/>
              <a:uFillTx/>
              <a:latin typeface="Times New Roman" pitchFamily="18" charset="0"/>
              <a:ea typeface="宋体" panose="02010600030101010101" pitchFamily="2" charset="-122"/>
              <a:cs typeface="Times New Roman" pitchFamily="18" charset="0"/>
            </a:endParaRPr>
          </a:p>
          <a:p>
            <a:pPr marL="742950" lvl="1" indent="-285750" algn="just">
              <a:spcBef>
                <a:spcPts val="0"/>
              </a:spcBef>
              <a:spcAft>
                <a:spcPts val="600"/>
              </a:spcAft>
              <a:buClr>
                <a:srgbClr val="000000"/>
              </a:buClr>
              <a:buFontTx/>
              <a:buChar char="–"/>
              <a:defRPr/>
            </a:pPr>
            <a:r>
              <a:rPr kumimoji="1" lang="en-US" altLang="zh-CN" sz="2000" kern="0" noProof="0" dirty="0" smtClean="0">
                <a:solidFill>
                  <a:srgbClr val="000000"/>
                </a:solidFill>
                <a:latin typeface="Times New Roman" pitchFamily="18" charset="0"/>
                <a:cs typeface="Times New Roman" pitchFamily="18" charset="0"/>
              </a:rPr>
              <a:t>We </a:t>
            </a:r>
            <a:r>
              <a:rPr kumimoji="1" lang="en-US" altLang="zh-CN" sz="2000" kern="0" noProof="0" dirty="0" smtClean="0">
                <a:solidFill>
                  <a:srgbClr val="000000"/>
                </a:solidFill>
                <a:latin typeface="Times New Roman" pitchFamily="18" charset="0"/>
                <a:cs typeface="Times New Roman" pitchFamily="18" charset="0"/>
              </a:rPr>
              <a:t>propose to </a:t>
            </a:r>
            <a:r>
              <a:rPr kumimoji="1" lang="en-US" altLang="zh-CN" sz="2000" b="1" kern="0" noProof="0" dirty="0" smtClean="0">
                <a:solidFill>
                  <a:srgbClr val="FF0000"/>
                </a:solidFill>
                <a:latin typeface="Times New Roman" pitchFamily="18" charset="0"/>
                <a:cs typeface="Times New Roman" pitchFamily="18" charset="0"/>
              </a:rPr>
              <a:t>decompose</a:t>
            </a:r>
            <a:r>
              <a:rPr kumimoji="1" lang="en-US" altLang="zh-CN" sz="2000" kern="0" noProof="0" dirty="0" smtClean="0">
                <a:solidFill>
                  <a:srgbClr val="000000"/>
                </a:solidFill>
                <a:latin typeface="Times New Roman" pitchFamily="18" charset="0"/>
                <a:cs typeface="Times New Roman" pitchFamily="18" charset="0"/>
              </a:rPr>
              <a:t> the total estimation problem into a series of sub-problems, each of which only considers one sparse channel component</a:t>
            </a:r>
            <a:endParaRPr kumimoji="1" lang="en-US" altLang="zh-CN" sz="2000" b="0"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endParaRPr>
          </a:p>
          <a:p>
            <a:pPr marL="742950" lvl="1" indent="-285750" algn="just">
              <a:spcBef>
                <a:spcPts val="0"/>
              </a:spcBef>
              <a:spcAft>
                <a:spcPts val="600"/>
              </a:spcAft>
              <a:buClr>
                <a:srgbClr val="000000"/>
              </a:buClr>
              <a:buFontTx/>
              <a:buChar char="–"/>
              <a:defRPr/>
            </a:pPr>
            <a:r>
              <a:rPr lang="en-US" altLang="zh-CN" sz="2000" kern="0" dirty="0" smtClean="0">
                <a:solidFill>
                  <a:srgbClr val="000000"/>
                </a:solidFill>
                <a:latin typeface="Times New Roman" pitchFamily="18" charset="0"/>
                <a:ea typeface="宋体" pitchFamily="2" charset="-122"/>
                <a:cs typeface="Times New Roman" pitchFamily="18" charset="0"/>
              </a:rPr>
              <a:t>We propose to utilize the </a:t>
            </a:r>
            <a:r>
              <a:rPr lang="en-US" altLang="zh-CN" sz="2000" b="1" kern="0" dirty="0" smtClean="0">
                <a:solidFill>
                  <a:srgbClr val="FF0000"/>
                </a:solidFill>
                <a:latin typeface="Times New Roman" pitchFamily="18" charset="0"/>
                <a:ea typeface="宋体" pitchFamily="2" charset="-122"/>
                <a:cs typeface="Times New Roman" pitchFamily="18" charset="0"/>
              </a:rPr>
              <a:t>structural</a:t>
            </a:r>
            <a:r>
              <a:rPr lang="en-US" altLang="zh-CN" sz="2000" kern="0" dirty="0" smtClean="0">
                <a:solidFill>
                  <a:srgbClr val="000000"/>
                </a:solidFill>
                <a:latin typeface="Times New Roman" pitchFamily="18" charset="0"/>
                <a:ea typeface="宋体" pitchFamily="2" charset="-122"/>
                <a:cs typeface="Times New Roman" pitchFamily="18" charset="0"/>
              </a:rPr>
              <a:t> properties </a:t>
            </a:r>
            <a:r>
              <a:rPr lang="en-US" altLang="zh-CN" sz="2000" kern="0" dirty="0" smtClean="0">
                <a:solidFill>
                  <a:srgbClr val="000000"/>
                </a:solidFill>
                <a:latin typeface="Times New Roman" pitchFamily="18" charset="0"/>
                <a:ea typeface="宋体" pitchFamily="2" charset="-122"/>
                <a:cs typeface="Times New Roman" pitchFamily="18" charset="0"/>
              </a:rPr>
              <a:t>of 3D </a:t>
            </a:r>
            <a:r>
              <a:rPr lang="en-US" altLang="zh-CN" sz="2000" kern="0" dirty="0" smtClean="0">
                <a:solidFill>
                  <a:srgbClr val="000000"/>
                </a:solidFill>
                <a:latin typeface="Times New Roman" pitchFamily="18" charset="0"/>
                <a:ea typeface="宋体" pitchFamily="2" charset="-122"/>
                <a:cs typeface="Times New Roman" pitchFamily="18" charset="0"/>
              </a:rPr>
              <a:t>beamspace channel to </a:t>
            </a:r>
            <a:r>
              <a:rPr lang="en-US" altLang="zh-CN" sz="2000" kern="0" dirty="0" smtClean="0">
                <a:solidFill>
                  <a:srgbClr val="000000"/>
                </a:solidFill>
                <a:latin typeface="Times New Roman" pitchFamily="18" charset="0"/>
                <a:ea typeface="宋体" pitchFamily="2" charset="-122"/>
                <a:cs typeface="Times New Roman" pitchFamily="18" charset="0"/>
              </a:rPr>
              <a:t>detect an initial </a:t>
            </a:r>
            <a:r>
              <a:rPr lang="en-US" altLang="zh-CN" sz="2000" b="1" kern="0" dirty="0" smtClean="0">
                <a:solidFill>
                  <a:srgbClr val="0000FF"/>
                </a:solidFill>
                <a:latin typeface="Times New Roman" pitchFamily="18" charset="0"/>
                <a:ea typeface="宋体" pitchFamily="2" charset="-122"/>
                <a:cs typeface="Times New Roman" pitchFamily="18" charset="0"/>
              </a:rPr>
              <a:t>support</a:t>
            </a:r>
            <a:r>
              <a:rPr lang="en-US" altLang="zh-CN" sz="2000" kern="0" dirty="0" smtClean="0">
                <a:solidFill>
                  <a:srgbClr val="000000"/>
                </a:solidFill>
                <a:latin typeface="Times New Roman" pitchFamily="18" charset="0"/>
                <a:ea typeface="宋体" pitchFamily="2" charset="-122"/>
                <a:cs typeface="Times New Roman" pitchFamily="18" charset="0"/>
              </a:rPr>
              <a:t> of each sparse channel component</a:t>
            </a:r>
            <a:endParaRPr kumimoji="1" lang="en-US" altLang="zh-CN" sz="200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a:p>
            <a:pPr marL="742950" lvl="1" indent="-285750">
              <a:spcBef>
                <a:spcPts val="0"/>
              </a:spcBef>
              <a:buClr>
                <a:srgbClr val="000000"/>
              </a:buClr>
              <a:buFontTx/>
              <a:buChar char="–"/>
              <a:defRPr/>
            </a:pPr>
            <a:r>
              <a:rPr kumimoji="1" lang="en-US" altLang="zh-CN" sz="2000" kern="0" dirty="0" smtClean="0">
                <a:solidFill>
                  <a:srgbClr val="000000"/>
                </a:solidFill>
                <a:latin typeface="Times New Roman" pitchFamily="18" charset="0"/>
                <a:cs typeface="Times New Roman" pitchFamily="18" charset="0"/>
              </a:rPr>
              <a:t>We propose to </a:t>
            </a:r>
            <a:r>
              <a:rPr kumimoji="1" lang="en-US" altLang="zh-CN" sz="2000" b="1" kern="0" dirty="0" smtClean="0">
                <a:solidFill>
                  <a:srgbClr val="FF0000"/>
                </a:solidFill>
                <a:latin typeface="Times New Roman" pitchFamily="18" charset="0"/>
                <a:cs typeface="Times New Roman" pitchFamily="18" charset="0"/>
              </a:rPr>
              <a:t>adaptively refine </a:t>
            </a:r>
            <a:r>
              <a:rPr kumimoji="1" lang="en-US" altLang="zh-CN" sz="2000" kern="0" dirty="0" smtClean="0">
                <a:solidFill>
                  <a:srgbClr val="000000"/>
                </a:solidFill>
                <a:latin typeface="Times New Roman" pitchFamily="18" charset="0"/>
                <a:cs typeface="Times New Roman" pitchFamily="18" charset="0"/>
              </a:rPr>
              <a:t>the support according to the different </a:t>
            </a:r>
            <a:r>
              <a:rPr kumimoji="1" lang="en-US" altLang="zh-CN" sz="2000" b="1" kern="0" dirty="0" smtClean="0">
                <a:solidFill>
                  <a:srgbClr val="0000FF"/>
                </a:solidFill>
                <a:latin typeface="Times New Roman" pitchFamily="18" charset="0"/>
                <a:cs typeface="Times New Roman" pitchFamily="18" charset="0"/>
              </a:rPr>
              <a:t>power diffusion </a:t>
            </a:r>
            <a:r>
              <a:rPr kumimoji="1" lang="en-US" altLang="zh-CN" sz="2000" kern="0" dirty="0" smtClean="0">
                <a:solidFill>
                  <a:srgbClr val="000000"/>
                </a:solidFill>
                <a:latin typeface="Times New Roman" pitchFamily="18" charset="0"/>
                <a:cs typeface="Times New Roman" pitchFamily="18" charset="0"/>
              </a:rPr>
              <a:t>of 3D beamspace channel in the horizontal and vertical directions</a:t>
            </a:r>
            <a:endParaRPr kumimoji="1" lang="en-US" altLang="zh-CN" sz="2000" b="0" i="0"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p:txBody>
      </p:sp>
      <p:sp>
        <p:nvSpPr>
          <p:cNvPr id="6" name="Rectangle 3"/>
          <p:cNvSpPr txBox="1">
            <a:spLocks noChangeArrowheads="1"/>
          </p:cNvSpPr>
          <p:nvPr/>
        </p:nvSpPr>
        <p:spPr>
          <a:xfrm>
            <a:off x="40640" y="4401820"/>
            <a:ext cx="8971280" cy="5257800"/>
          </a:xfrm>
          <a:prstGeom prst="rect">
            <a:avLst/>
          </a:prstGeom>
        </p:spPr>
        <p:txBody>
          <a:bodyPr/>
          <a:lstStyle/>
          <a:p>
            <a:pPr marL="342900" marR="0" lvl="0" indent="-342900" algn="l" defTabSz="914400" rtl="0" eaLnBrk="1" fontAlgn="base" latinLnBrk="0" hangingPunct="1">
              <a:lnSpc>
                <a:spcPct val="100000"/>
              </a:lnSpc>
              <a:spcBef>
                <a:spcPts val="0"/>
              </a:spcBef>
              <a:spcAft>
                <a:spcPct val="0"/>
              </a:spcAft>
              <a:buClrTx/>
              <a:buSzTx/>
              <a:buFont typeface="Wingdings" charset="0"/>
              <a:buChar char="l"/>
              <a:tabLst/>
              <a:defRPr/>
            </a:pPr>
            <a:r>
              <a:rPr kumimoji="1" lang="en-US" altLang="zh-CN" b="1" kern="0" noProof="0" dirty="0" smtClean="0">
                <a:solidFill>
                  <a:srgbClr val="000000"/>
                </a:solidFill>
                <a:latin typeface="Times New Roman" pitchFamily="18" charset="0"/>
                <a:ea typeface="宋体" panose="02010600030101010101" pitchFamily="2" charset="-122"/>
                <a:cs typeface="Times New Roman" pitchFamily="18" charset="0"/>
              </a:rPr>
              <a:t>Advantages</a:t>
            </a:r>
            <a:endParaRPr kumimoji="1" lang="en-US" altLang="zh-CN" sz="2400" b="1" i="0" u="none" strike="noStrike" kern="0" cap="none" spc="0" normalizeH="0" baseline="0" noProof="0" dirty="0" smtClean="0">
              <a:ln>
                <a:noFill/>
              </a:ln>
              <a:solidFill>
                <a:srgbClr val="000000"/>
              </a:solidFill>
              <a:effectLst/>
              <a:uLnTx/>
              <a:uFillTx/>
              <a:latin typeface="Times New Roman" pitchFamily="18" charset="0"/>
              <a:ea typeface="宋体" panose="02010600030101010101" pitchFamily="2" charset="-122"/>
              <a:cs typeface="Times New Roman" pitchFamily="18" charset="0"/>
            </a:endParaRPr>
          </a:p>
          <a:p>
            <a:pPr marL="742950" lvl="1" indent="-285750">
              <a:spcBef>
                <a:spcPts val="0"/>
              </a:spcBef>
              <a:spcAft>
                <a:spcPts val="600"/>
              </a:spcAft>
              <a:buClr>
                <a:srgbClr val="000000"/>
              </a:buClr>
              <a:buFontTx/>
              <a:buChar char="–"/>
              <a:defRPr/>
            </a:pPr>
            <a:r>
              <a:rPr lang="en-US" altLang="zh-CN" sz="2000" noProof="0" dirty="0" smtClean="0">
                <a:solidFill>
                  <a:srgbClr val="000000"/>
                </a:solidFill>
                <a:latin typeface="Times New Roman" pitchFamily="18" charset="0"/>
                <a:cs typeface="Times New Roman" pitchFamily="18" charset="0"/>
              </a:rPr>
              <a:t>Our scheme can detect support with </a:t>
            </a:r>
            <a:r>
              <a:rPr lang="en-US" altLang="zh-CN" sz="2000" b="1" noProof="0" dirty="0" smtClean="0">
                <a:solidFill>
                  <a:srgbClr val="FF0000"/>
                </a:solidFill>
                <a:latin typeface="Times New Roman" pitchFamily="18" charset="0"/>
                <a:cs typeface="Times New Roman" pitchFamily="18" charset="0"/>
              </a:rPr>
              <a:t>higher</a:t>
            </a:r>
            <a:r>
              <a:rPr lang="en-US" altLang="zh-CN" sz="2000" noProof="0" dirty="0" smtClean="0">
                <a:solidFill>
                  <a:srgbClr val="000000"/>
                </a:solidFill>
                <a:latin typeface="Times New Roman" pitchFamily="18" charset="0"/>
                <a:cs typeface="Times New Roman" pitchFamily="18" charset="0"/>
              </a:rPr>
              <a:t> accuracy</a:t>
            </a:r>
          </a:p>
          <a:p>
            <a:pPr marL="742950" lvl="1" indent="-285750">
              <a:spcBef>
                <a:spcPts val="0"/>
              </a:spcBef>
              <a:spcAft>
                <a:spcPts val="600"/>
              </a:spcAft>
              <a:buClr>
                <a:srgbClr val="000000"/>
              </a:buClr>
              <a:buFontTx/>
              <a:buChar char="–"/>
              <a:defRPr/>
            </a:pPr>
            <a:r>
              <a:rPr lang="en-US" altLang="zh-CN" sz="2000" noProof="0" dirty="0" smtClean="0">
                <a:solidFill>
                  <a:srgbClr val="000000"/>
                </a:solidFill>
                <a:latin typeface="Times New Roman" pitchFamily="18" charset="0"/>
                <a:cs typeface="Times New Roman" pitchFamily="18" charset="0"/>
              </a:rPr>
              <a:t>Our </a:t>
            </a:r>
            <a:r>
              <a:rPr lang="en-US" altLang="zh-CN" sz="2000" noProof="0" dirty="0" smtClean="0">
                <a:solidFill>
                  <a:srgbClr val="000000"/>
                </a:solidFill>
                <a:latin typeface="Times New Roman" pitchFamily="18" charset="0"/>
                <a:cs typeface="Times New Roman" pitchFamily="18" charset="0"/>
              </a:rPr>
              <a:t>scheme enjoys </a:t>
            </a:r>
            <a:r>
              <a:rPr lang="en-US" altLang="zh-CN" sz="2000" b="1" noProof="0" dirty="0" smtClean="0">
                <a:solidFill>
                  <a:srgbClr val="FF0000"/>
                </a:solidFill>
                <a:latin typeface="Times New Roman" pitchFamily="18" charset="0"/>
                <a:cs typeface="Times New Roman" pitchFamily="18" charset="0"/>
              </a:rPr>
              <a:t>better</a:t>
            </a:r>
            <a:r>
              <a:rPr lang="en-US" altLang="zh-CN" sz="2000" noProof="0" dirty="0" smtClean="0">
                <a:solidFill>
                  <a:srgbClr val="000000"/>
                </a:solidFill>
                <a:latin typeface="Times New Roman" pitchFamily="18" charset="0"/>
                <a:cs typeface="Times New Roman" pitchFamily="18" charset="0"/>
              </a:rPr>
              <a:t> NMSE performance, </a:t>
            </a:r>
            <a:r>
              <a:rPr lang="en-US" altLang="zh-CN" sz="2000" noProof="0" dirty="0" smtClean="0">
                <a:solidFill>
                  <a:srgbClr val="000000"/>
                </a:solidFill>
                <a:latin typeface="Times New Roman" pitchFamily="18" charset="0"/>
                <a:cs typeface="Times New Roman" pitchFamily="18" charset="0"/>
              </a:rPr>
              <a:t>even in the </a:t>
            </a:r>
            <a:r>
              <a:rPr lang="en-US" altLang="zh-CN" sz="2000" b="1" noProof="0" dirty="0" smtClean="0">
                <a:solidFill>
                  <a:srgbClr val="0000FF"/>
                </a:solidFill>
                <a:latin typeface="Times New Roman" pitchFamily="18" charset="0"/>
                <a:cs typeface="Times New Roman" pitchFamily="18" charset="0"/>
              </a:rPr>
              <a:t>low SNR region</a:t>
            </a:r>
          </a:p>
          <a:p>
            <a:pPr marL="742950" lvl="1" indent="-285750" algn="just">
              <a:spcBef>
                <a:spcPts val="0"/>
              </a:spcBef>
              <a:spcAft>
                <a:spcPts val="600"/>
              </a:spcAft>
              <a:buClr>
                <a:srgbClr val="000000"/>
              </a:buClr>
              <a:buFontTx/>
              <a:buChar char="–"/>
              <a:defRPr/>
            </a:pPr>
            <a:r>
              <a:rPr lang="en-US" altLang="zh-CN" sz="2000" dirty="0" smtClean="0">
                <a:solidFill>
                  <a:srgbClr val="000000"/>
                </a:solidFill>
                <a:latin typeface="Times New Roman" pitchFamily="18" charset="0"/>
                <a:cs typeface="Times New Roman" pitchFamily="18" charset="0"/>
              </a:rPr>
              <a:t>Our scheme involves quite </a:t>
            </a:r>
            <a:r>
              <a:rPr lang="en-US" altLang="zh-CN" sz="2000" b="1" dirty="0" smtClean="0">
                <a:solidFill>
                  <a:srgbClr val="FF0000"/>
                </a:solidFill>
                <a:latin typeface="Times New Roman" pitchFamily="18" charset="0"/>
                <a:cs typeface="Times New Roman" pitchFamily="18" charset="0"/>
              </a:rPr>
              <a:t>low</a:t>
            </a:r>
            <a:r>
              <a:rPr lang="en-US" altLang="zh-CN" sz="2000" dirty="0" smtClean="0">
                <a:solidFill>
                  <a:srgbClr val="000000"/>
                </a:solidFill>
                <a:latin typeface="Times New Roman" pitchFamily="18" charset="0"/>
                <a:cs typeface="Times New Roman" pitchFamily="18" charset="0"/>
              </a:rPr>
              <a:t> pilot </a:t>
            </a:r>
            <a:r>
              <a:rPr lang="en-US" altLang="zh-CN" sz="2000" dirty="0" smtClean="0">
                <a:solidFill>
                  <a:srgbClr val="000000"/>
                </a:solidFill>
                <a:latin typeface="Times New Roman" pitchFamily="18" charset="0"/>
                <a:cs typeface="Times New Roman" pitchFamily="18" charset="0"/>
              </a:rPr>
              <a:t>overhead</a:t>
            </a:r>
            <a:endParaRPr kumimoji="1" lang="en-US" altLang="zh-CN" sz="200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228600" y="4775200"/>
            <a:ext cx="8686800" cy="1016000"/>
          </a:xfrm>
          <a:prstGeom prst="rect">
            <a:avLst/>
          </a:prstGeom>
          <a:noFill/>
          <a:ln>
            <a:noFill/>
          </a:ln>
          <a:extLst/>
        </p:spPr>
        <p:txBody>
          <a:bodyPr>
            <a:spAutoFit/>
          </a:bodyPr>
          <a:lstStyle>
            <a:lvl1pPr eaLnBrk="0" hangingPunct="0">
              <a:defRPr sz="2400">
                <a:solidFill>
                  <a:schemeClr val="tx1"/>
                </a:solidFill>
                <a:latin typeface="Arial" charset="0"/>
                <a:ea typeface="宋体" charset="-122"/>
              </a:defRPr>
            </a:lvl1pPr>
            <a:lvl2pPr marL="742950" indent="-285750" eaLnBrk="0" hangingPunct="0">
              <a:defRPr sz="2400">
                <a:solidFill>
                  <a:schemeClr val="tx1"/>
                </a:solidFill>
                <a:latin typeface="Arial" charset="0"/>
                <a:ea typeface="宋体" charset="-122"/>
              </a:defRPr>
            </a:lvl2pPr>
            <a:lvl3pPr marL="1143000" indent="-228600" eaLnBrk="0" hangingPunct="0">
              <a:defRPr sz="2400">
                <a:solidFill>
                  <a:schemeClr val="tx1"/>
                </a:solidFill>
                <a:latin typeface="Arial" charset="0"/>
                <a:ea typeface="宋体" charset="-122"/>
              </a:defRPr>
            </a:lvl3pPr>
            <a:lvl4pPr marL="1600200" indent="-228600" eaLnBrk="0" hangingPunct="0">
              <a:defRPr sz="2400">
                <a:solidFill>
                  <a:schemeClr val="tx1"/>
                </a:solidFill>
                <a:latin typeface="Arial" charset="0"/>
                <a:ea typeface="宋体" charset="-122"/>
              </a:defRPr>
            </a:lvl4pPr>
            <a:lvl5pPr marL="2057400" indent="-228600" eaLnBrk="0" hangingPunct="0">
              <a:defRPr sz="2400">
                <a:solidFill>
                  <a:schemeClr val="tx1"/>
                </a:solidFill>
                <a:latin typeface="Arial" charset="0"/>
                <a:ea typeface="宋体" charset="-122"/>
              </a:defRPr>
            </a:lvl5pPr>
            <a:lvl6pPr marL="2514600" indent="-228600" eaLnBrk="0" fontAlgn="base" hangingPunct="0">
              <a:spcBef>
                <a:spcPct val="0"/>
              </a:spcBef>
              <a:spcAft>
                <a:spcPct val="0"/>
              </a:spcAft>
              <a:defRPr sz="2400">
                <a:solidFill>
                  <a:schemeClr val="tx1"/>
                </a:solidFill>
                <a:latin typeface="Arial" charset="0"/>
                <a:ea typeface="宋体" charset="-122"/>
              </a:defRPr>
            </a:lvl6pPr>
            <a:lvl7pPr marL="2971800" indent="-228600" eaLnBrk="0" fontAlgn="base" hangingPunct="0">
              <a:spcBef>
                <a:spcPct val="0"/>
              </a:spcBef>
              <a:spcAft>
                <a:spcPct val="0"/>
              </a:spcAft>
              <a:defRPr sz="2400">
                <a:solidFill>
                  <a:schemeClr val="tx1"/>
                </a:solidFill>
                <a:latin typeface="Arial" charset="0"/>
                <a:ea typeface="宋体" charset="-122"/>
              </a:defRPr>
            </a:lvl7pPr>
            <a:lvl8pPr marL="3429000" indent="-228600" eaLnBrk="0" fontAlgn="base" hangingPunct="0">
              <a:spcBef>
                <a:spcPct val="0"/>
              </a:spcBef>
              <a:spcAft>
                <a:spcPct val="0"/>
              </a:spcAft>
              <a:defRPr sz="2400">
                <a:solidFill>
                  <a:schemeClr val="tx1"/>
                </a:solidFill>
                <a:latin typeface="Arial" charset="0"/>
                <a:ea typeface="宋体" charset="-122"/>
              </a:defRPr>
            </a:lvl8pPr>
            <a:lvl9pPr marL="3886200" indent="-228600" eaLnBrk="0" fontAlgn="base" hangingPunct="0">
              <a:spcBef>
                <a:spcPct val="0"/>
              </a:spcBef>
              <a:spcAft>
                <a:spcPct val="0"/>
              </a:spcAft>
              <a:defRPr sz="2400">
                <a:solidFill>
                  <a:schemeClr val="tx1"/>
                </a:solidFill>
                <a:latin typeface="Arial" charset="0"/>
                <a:ea typeface="宋体" charset="-122"/>
              </a:defRPr>
            </a:lvl9pPr>
          </a:lstStyle>
          <a:p>
            <a:pPr algn="ctr" eaLnBrk="1" hangingPunct="1">
              <a:spcBef>
                <a:spcPct val="50000"/>
              </a:spcBef>
              <a:defRPr/>
            </a:pPr>
            <a:r>
              <a:rPr lang="zh-CN" altLang="en-US" sz="6000" b="1" dirty="0" smtClean="0">
                <a:latin typeface="+mj-lt"/>
              </a:rPr>
              <a:t> </a:t>
            </a:r>
            <a:r>
              <a:rPr lang="en-US" altLang="zh-CN" sz="4000" b="1" dirty="0" smtClean="0">
                <a:solidFill>
                  <a:srgbClr val="000000"/>
                </a:solidFill>
                <a:latin typeface="+mj-lt"/>
              </a:rPr>
              <a:t>Thanks for your attention !</a:t>
            </a:r>
          </a:p>
        </p:txBody>
      </p:sp>
      <p:pic>
        <p:nvPicPr>
          <p:cNvPr id="38915" name="Picture 5" descr="HU030"/>
          <p:cNvPicPr>
            <a:picLocks noChangeAspect="1" noChangeArrowheads="1"/>
          </p:cNvPicPr>
          <p:nvPr/>
        </p:nvPicPr>
        <p:blipFill>
          <a:blip r:embed="rId3" cstate="print"/>
          <a:srcRect/>
          <a:stretch>
            <a:fillRect/>
          </a:stretch>
        </p:blipFill>
        <p:spPr bwMode="auto">
          <a:xfrm>
            <a:off x="2133600" y="1524000"/>
            <a:ext cx="5135563" cy="2895600"/>
          </a:xfrm>
          <a:prstGeom prst="rect">
            <a:avLst/>
          </a:prstGeom>
          <a:noFill/>
          <a:ln w="9525">
            <a:noFill/>
            <a:miter lim="800000"/>
            <a:headEnd/>
            <a:tailEnd/>
          </a:ln>
        </p:spPr>
      </p:pic>
    </p:spTree>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200" y="228600"/>
            <a:ext cx="8991600" cy="685800"/>
          </a:xfrm>
        </p:spPr>
        <p:txBody>
          <a:bodyPr/>
          <a:lstStyle/>
          <a:p>
            <a:r>
              <a:rPr lang="en-US" altLang="zh-CN" dirty="0" smtClean="0"/>
              <a:t>Advantages of </a:t>
            </a:r>
            <a:r>
              <a:rPr lang="en-US" altLang="zh-CN" dirty="0" err="1" smtClean="0"/>
              <a:t>mmWave</a:t>
            </a:r>
            <a:r>
              <a:rPr lang="en-US" altLang="zh-CN" dirty="0" smtClean="0"/>
              <a:t> massive MIMO</a:t>
            </a:r>
            <a:endParaRPr lang="zh-CN" altLang="en-US" dirty="0"/>
          </a:p>
        </p:txBody>
      </p:sp>
      <p:sp>
        <p:nvSpPr>
          <p:cNvPr id="5" name="Rectangle 3"/>
          <p:cNvSpPr txBox="1">
            <a:spLocks noChangeArrowheads="1"/>
          </p:cNvSpPr>
          <p:nvPr/>
        </p:nvSpPr>
        <p:spPr bwMode="auto">
          <a:xfrm>
            <a:off x="69850" y="1103449"/>
            <a:ext cx="8921750" cy="2936115"/>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Advantages</a:t>
            </a:r>
            <a:endParaRPr lang="en-US" altLang="zh-CN" kern="0" dirty="0">
              <a:solidFill>
                <a:srgbClr val="CC00CC"/>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High frequency (30-300 GHz)</a:t>
            </a:r>
            <a:endParaRPr lang="en-US" altLang="zh-CN" sz="2000" kern="0" dirty="0" smtClean="0">
              <a:solidFill>
                <a:srgbClr val="0033CC"/>
              </a:solidFill>
              <a:latin typeface="Times New Roman" pitchFamily="18" charset="0"/>
              <a:cs typeface="Times New Roman" pitchFamily="18" charset="0"/>
              <a:sym typeface="Wingdings" pitchFamily="2" charset="2"/>
            </a:endParaRPr>
          </a:p>
          <a:p>
            <a:pPr marL="900000" lvl="1" indent="-285750">
              <a:spcBef>
                <a:spcPct val="20000"/>
              </a:spcBef>
              <a:buClr>
                <a:srgbClr val="000000"/>
              </a:buClr>
              <a:buFont typeface="Wingdings" pitchFamily="2" charset="2"/>
              <a:buChar char="Ø"/>
              <a:defRPr/>
            </a:pPr>
            <a:r>
              <a:rPr lang="en-US" altLang="zh-CN" sz="2000" b="1" kern="0" dirty="0" smtClean="0">
                <a:solidFill>
                  <a:srgbClr val="FF0000"/>
                </a:solidFill>
                <a:latin typeface="Times New Roman" pitchFamily="18" charset="0"/>
                <a:cs typeface="Times New Roman" pitchFamily="18" charset="0"/>
                <a:sym typeface="Wingdings" pitchFamily="2" charset="2"/>
              </a:rPr>
              <a:t>Larger</a:t>
            </a:r>
            <a:r>
              <a:rPr lang="en-US" altLang="zh-CN" sz="2000" kern="0" dirty="0" smtClean="0">
                <a:solidFill>
                  <a:srgbClr val="FF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bandwidth:</a:t>
            </a:r>
            <a:r>
              <a:rPr lang="en-US" altLang="zh-CN" sz="2000" kern="0" dirty="0" smtClean="0">
                <a:solidFill>
                  <a:srgbClr val="FF0000"/>
                </a:solidFill>
                <a:latin typeface="Times New Roman" pitchFamily="18" charset="0"/>
                <a:cs typeface="Times New Roman" pitchFamily="18" charset="0"/>
                <a:sym typeface="Wingdings" pitchFamily="2" charset="2"/>
              </a:rPr>
              <a:t> </a:t>
            </a:r>
            <a:r>
              <a:rPr lang="en-US" altLang="zh-CN" sz="2000" b="1" kern="0" dirty="0" smtClean="0">
                <a:solidFill>
                  <a:srgbClr val="0033CC"/>
                </a:solidFill>
                <a:latin typeface="Times New Roman" pitchFamily="18" charset="0"/>
                <a:cs typeface="Times New Roman" pitchFamily="18" charset="0"/>
                <a:sym typeface="Wingdings" pitchFamily="2" charset="2"/>
              </a:rPr>
              <a:t>20MHz</a:t>
            </a:r>
            <a:r>
              <a:rPr lang="en-US" altLang="zh-CN" sz="2000" kern="0" dirty="0" smtClean="0">
                <a:solidFill>
                  <a:srgbClr val="000000"/>
                </a:solidFill>
                <a:latin typeface="Times New Roman" pitchFamily="18" charset="0"/>
                <a:cs typeface="Times New Roman" pitchFamily="18" charset="0"/>
                <a:sym typeface="Wingdings" pitchFamily="2" charset="2"/>
              </a:rPr>
              <a:t> → </a:t>
            </a:r>
            <a:r>
              <a:rPr lang="en-US" altLang="zh-CN" sz="2000" b="1" kern="0" dirty="0" smtClean="0">
                <a:solidFill>
                  <a:srgbClr val="0033CC"/>
                </a:solidFill>
                <a:latin typeface="Times New Roman" pitchFamily="18" charset="0"/>
                <a:cs typeface="Times New Roman" pitchFamily="18" charset="0"/>
                <a:sym typeface="Wingdings" pitchFamily="2" charset="2"/>
              </a:rPr>
              <a:t>2GHz</a:t>
            </a:r>
            <a:endParaRPr lang="en-US" altLang="zh-CN" sz="2000" b="1" kern="0" dirty="0" smtClean="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Short wavelength (1-10 mm)</a:t>
            </a:r>
            <a:endParaRPr lang="en-US" altLang="zh-CN" sz="2000" kern="0" dirty="0" smtClean="0">
              <a:solidFill>
                <a:srgbClr val="0033CC"/>
              </a:solidFill>
              <a:latin typeface="Times New Roman" pitchFamily="18" charset="0"/>
              <a:cs typeface="Times New Roman" pitchFamily="18" charset="0"/>
              <a:sym typeface="Wingdings" pitchFamily="2" charset="2"/>
            </a:endParaRPr>
          </a:p>
          <a:p>
            <a:pPr marL="900000" lvl="1" indent="-285750" eaLnBrk="1" hangingPunct="1">
              <a:spcBef>
                <a:spcPct val="200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Enable </a:t>
            </a:r>
            <a:r>
              <a:rPr lang="en-US" altLang="zh-CN" sz="2000" b="1" kern="0" dirty="0" smtClean="0">
                <a:solidFill>
                  <a:srgbClr val="FF0000"/>
                </a:solidFill>
                <a:latin typeface="Times New Roman" pitchFamily="18" charset="0"/>
                <a:cs typeface="Times New Roman" pitchFamily="18" charset="0"/>
                <a:sym typeface="Wingdings" pitchFamily="2" charset="2"/>
              </a:rPr>
              <a:t>large</a:t>
            </a:r>
            <a:r>
              <a:rPr lang="en-US" altLang="zh-CN" sz="2000" kern="0" dirty="0" smtClean="0">
                <a:solidFill>
                  <a:srgbClr val="000000"/>
                </a:solidFill>
                <a:latin typeface="Times New Roman" pitchFamily="18" charset="0"/>
                <a:cs typeface="Times New Roman" pitchFamily="18" charset="0"/>
                <a:sym typeface="Wingdings" pitchFamily="2" charset="2"/>
              </a:rPr>
              <a:t> antenna array (massive MIMO): </a:t>
            </a:r>
            <a:r>
              <a:rPr lang="en-US" altLang="zh-CN" sz="2000" b="1" kern="0" dirty="0" smtClean="0">
                <a:solidFill>
                  <a:srgbClr val="0033CC"/>
                </a:solidFill>
                <a:latin typeface="Times New Roman" pitchFamily="18" charset="0"/>
                <a:cs typeface="Times New Roman" pitchFamily="18" charset="0"/>
                <a:sym typeface="Wingdings" pitchFamily="2" charset="2"/>
              </a:rPr>
              <a:t>1~8</a:t>
            </a:r>
            <a:r>
              <a:rPr lang="en-US" altLang="zh-CN" sz="2000" kern="0" dirty="0" smtClean="0">
                <a:solidFill>
                  <a:srgbClr val="000000"/>
                </a:solidFill>
                <a:latin typeface="Times New Roman" pitchFamily="18" charset="0"/>
                <a:cs typeface="Times New Roman" pitchFamily="18" charset="0"/>
                <a:sym typeface="Wingdings" pitchFamily="2" charset="2"/>
              </a:rPr>
              <a:t> → </a:t>
            </a:r>
            <a:r>
              <a:rPr lang="en-US" altLang="zh-CN" sz="2000" b="1" kern="0" dirty="0" smtClean="0">
                <a:solidFill>
                  <a:srgbClr val="0033CC"/>
                </a:solidFill>
                <a:latin typeface="Times New Roman" pitchFamily="18" charset="0"/>
                <a:cs typeface="Times New Roman" pitchFamily="18" charset="0"/>
                <a:sym typeface="Wingdings" pitchFamily="2" charset="2"/>
              </a:rPr>
              <a:t>256~1024</a:t>
            </a: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900000" lvl="1" indent="-285750" eaLnBrk="1" hangingPunct="1">
              <a:spcBef>
                <a:spcPct val="20000"/>
              </a:spcBef>
              <a:buClr>
                <a:srgbClr val="000000"/>
              </a:buClr>
              <a:buFont typeface="Wingdings" pitchFamily="2" charset="2"/>
              <a:buChar char="Ø"/>
              <a:defRPr/>
            </a:pPr>
            <a:r>
              <a:rPr lang="en-US" altLang="zh-CN" sz="2000" b="1" kern="0" dirty="0" smtClean="0">
                <a:solidFill>
                  <a:srgbClr val="FF0000"/>
                </a:solidFill>
                <a:latin typeface="Times New Roman" pitchFamily="18" charset="0"/>
                <a:cs typeface="Times New Roman" pitchFamily="18" charset="0"/>
                <a:sym typeface="Wingdings" pitchFamily="2" charset="2"/>
              </a:rPr>
              <a:t>Higher</a:t>
            </a:r>
            <a:r>
              <a:rPr lang="en-US" altLang="zh-CN" sz="2000" kern="0" dirty="0" smtClean="0">
                <a:solidFill>
                  <a:srgbClr val="000000"/>
                </a:solidFill>
                <a:latin typeface="Times New Roman" pitchFamily="18" charset="0"/>
                <a:cs typeface="Times New Roman" pitchFamily="18" charset="0"/>
                <a:sym typeface="Wingdings" pitchFamily="2" charset="2"/>
              </a:rPr>
              <a:t> array and multiplexing gains to improve </a:t>
            </a:r>
            <a:r>
              <a:rPr lang="en-US" altLang="zh-CN" sz="2000" b="1" kern="0" dirty="0" smtClean="0">
                <a:solidFill>
                  <a:srgbClr val="FF0000"/>
                </a:solidFill>
                <a:latin typeface="Times New Roman" pitchFamily="18" charset="0"/>
                <a:cs typeface="Times New Roman" pitchFamily="18" charset="0"/>
                <a:sym typeface="Wingdings" pitchFamily="2" charset="2"/>
              </a:rPr>
              <a:t>spectral efficiency</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Serious path-loss</a:t>
            </a:r>
            <a:endParaRPr lang="en-US" altLang="zh-CN" sz="2000" kern="0" dirty="0" smtClean="0">
              <a:solidFill>
                <a:srgbClr val="0033CC"/>
              </a:solidFill>
              <a:latin typeface="Times New Roman" pitchFamily="18" charset="0"/>
              <a:cs typeface="Times New Roman" pitchFamily="18" charset="0"/>
              <a:sym typeface="Wingdings" pitchFamily="2" charset="2"/>
            </a:endParaRPr>
          </a:p>
          <a:p>
            <a:pPr marL="900000" lvl="1" indent="-285750">
              <a:spcBef>
                <a:spcPct val="200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Avoid multi-cell interference, more appropriate for </a:t>
            </a:r>
            <a:r>
              <a:rPr lang="en-US" altLang="zh-CN" sz="2000" b="1" kern="0" dirty="0" smtClean="0">
                <a:solidFill>
                  <a:srgbClr val="FF0000"/>
                </a:solidFill>
                <a:latin typeface="Times New Roman" pitchFamily="18" charset="0"/>
                <a:cs typeface="Times New Roman" pitchFamily="18" charset="0"/>
                <a:sym typeface="Wingdings" pitchFamily="2" charset="2"/>
              </a:rPr>
              <a:t>small cell </a:t>
            </a:r>
          </a:p>
          <a:p>
            <a:pPr marL="900000" lvl="1" indent="-285750" eaLnBrk="1" hangingPunct="1">
              <a:spcBef>
                <a:spcPct val="20000"/>
              </a:spcBef>
              <a:buClr>
                <a:srgbClr val="000000"/>
              </a:buClr>
              <a:defRPr/>
            </a:pPr>
            <a:endParaRPr lang="en-US" altLang="zh-CN" sz="2000" kern="0" dirty="0" smtClean="0">
              <a:solidFill>
                <a:srgbClr val="000000"/>
              </a:solidFill>
              <a:latin typeface="Times New Roman" pitchFamily="18" charset="0"/>
              <a:cs typeface="Times New Roman" pitchFamily="18" charset="0"/>
              <a:sym typeface="Wingdings" pitchFamily="2" charset="2"/>
            </a:endParaRPr>
          </a:p>
          <a:p>
            <a:r>
              <a:rPr lang="en-US" altLang="zh-CN" sz="2000" kern="0" dirty="0" smtClean="0">
                <a:solidFill>
                  <a:srgbClr val="000000"/>
                </a:solidFill>
                <a:latin typeface="Times New Roman" pitchFamily="18" charset="0"/>
                <a:cs typeface="Times New Roman" pitchFamily="18" charset="0"/>
                <a:sym typeface="Wingdings" pitchFamily="2" charset="2"/>
              </a:rPr>
              <a:t> </a:t>
            </a:r>
            <a:endParaRPr lang="en-US" altLang="zh-CN" sz="2000" kern="0" dirty="0">
              <a:solidFill>
                <a:srgbClr val="000000"/>
              </a:solidFill>
              <a:latin typeface="Times New Roman" pitchFamily="18" charset="0"/>
              <a:cs typeface="Times New Roman" pitchFamily="18" charset="0"/>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b="1" kern="0" dirty="0">
              <a:solidFill>
                <a:srgbClr val="000000"/>
              </a:solidFill>
              <a:latin typeface="Times New Roman" pitchFamily="18" charset="0"/>
              <a:cs typeface="Times New Roman" pitchFamily="18" charset="0"/>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sz="900" b="1" kern="0" dirty="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defRPr/>
            </a:pPr>
            <a:endParaRPr lang="zh-CN" altLang="en-US" sz="3600" kern="0" dirty="0">
              <a:solidFill>
                <a:srgbClr val="000000"/>
              </a:solidFill>
              <a:latin typeface="Times New Roman" pitchFamily="18" charset="0"/>
              <a:cs typeface="Times New Roman" pitchFamily="18" charset="0"/>
            </a:endParaRPr>
          </a:p>
        </p:txBody>
      </p:sp>
      <p:grpSp>
        <p:nvGrpSpPr>
          <p:cNvPr id="3" name="组合 10"/>
          <p:cNvGrpSpPr/>
          <p:nvPr/>
        </p:nvGrpSpPr>
        <p:grpSpPr>
          <a:xfrm>
            <a:off x="857500" y="4247908"/>
            <a:ext cx="7383680" cy="2225241"/>
            <a:chOff x="304800" y="1600200"/>
            <a:chExt cx="8534400" cy="3124200"/>
          </a:xfrm>
        </p:grpSpPr>
        <p:sp>
          <p:nvSpPr>
            <p:cNvPr id="12" name="圆角矩形 11"/>
            <p:cNvSpPr/>
            <p:nvPr/>
          </p:nvSpPr>
          <p:spPr bwMode="auto">
            <a:xfrm>
              <a:off x="3771900" y="1600200"/>
              <a:ext cx="1600201" cy="533400"/>
            </a:xfrm>
            <a:prstGeom prst="roundRect">
              <a:avLst/>
            </a:prstGeom>
            <a:solidFill>
              <a:srgbClr val="FFFF00"/>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1800" b="1" dirty="0" err="1" smtClean="0">
                  <a:solidFill>
                    <a:srgbClr val="000000"/>
                  </a:solidFill>
                </a:rPr>
                <a:t>mmWave</a:t>
              </a:r>
              <a:endParaRPr kumimoji="0" lang="zh-CN" altLang="en-US" sz="1800" b="1" i="0" u="none" strike="noStrike" cap="none" normalizeH="0" baseline="0" dirty="0" smtClean="0">
                <a:ln>
                  <a:noFill/>
                </a:ln>
                <a:solidFill>
                  <a:srgbClr val="000000"/>
                </a:solidFill>
                <a:effectLst/>
                <a:latin typeface="Arial" charset="0"/>
              </a:endParaRPr>
            </a:p>
          </p:txBody>
        </p:sp>
        <p:sp>
          <p:nvSpPr>
            <p:cNvPr id="13" name="圆角矩形 12"/>
            <p:cNvSpPr/>
            <p:nvPr/>
          </p:nvSpPr>
          <p:spPr bwMode="auto">
            <a:xfrm>
              <a:off x="304800" y="2486025"/>
              <a:ext cx="2743200" cy="457200"/>
            </a:xfrm>
            <a:prstGeom prst="roundRect">
              <a:avLst/>
            </a:prstGeom>
            <a:solidFill>
              <a:schemeClr val="tx1">
                <a:lumMod val="40000"/>
                <a:lumOff val="60000"/>
              </a:schemeClr>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lvl="0" algn="ctr" eaLnBrk="1" hangingPunct="1"/>
              <a:r>
                <a:rPr lang="en-US" altLang="zh-CN" sz="1800" b="1" dirty="0" smtClean="0">
                  <a:solidFill>
                    <a:srgbClr val="000000"/>
                  </a:solidFill>
                  <a:latin typeface="+mj-lt"/>
                </a:rPr>
                <a:t>High </a:t>
              </a:r>
              <a:r>
                <a:rPr lang="en-US" altLang="zh-CN" sz="1800" b="1" dirty="0" smtClean="0">
                  <a:solidFill>
                    <a:srgbClr val="000000"/>
                  </a:solidFill>
                  <a:latin typeface="+mj-lt"/>
                  <a:cs typeface="Times New Roman" pitchFamily="18" charset="0"/>
                </a:rPr>
                <a:t>frequency</a:t>
              </a:r>
              <a:endParaRPr lang="zh-CN" altLang="en-US" sz="1800" b="1" dirty="0" smtClean="0">
                <a:solidFill>
                  <a:srgbClr val="000000"/>
                </a:solidFill>
                <a:latin typeface="+mj-lt"/>
                <a:cs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000000"/>
                </a:solidFill>
                <a:effectLst/>
                <a:latin typeface="+mj-lt"/>
              </a:endParaRPr>
            </a:p>
          </p:txBody>
        </p:sp>
        <p:sp>
          <p:nvSpPr>
            <p:cNvPr id="14" name="圆角矩形 13"/>
            <p:cNvSpPr/>
            <p:nvPr/>
          </p:nvSpPr>
          <p:spPr bwMode="auto">
            <a:xfrm>
              <a:off x="3200400" y="2486025"/>
              <a:ext cx="2743200" cy="457200"/>
            </a:xfrm>
            <a:prstGeom prst="roundRect">
              <a:avLst/>
            </a:prstGeom>
            <a:solidFill>
              <a:schemeClr val="tx1">
                <a:lumMod val="40000"/>
                <a:lumOff val="60000"/>
              </a:schemeClr>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lvl="0" algn="ctr" eaLnBrk="1" hangingPunct="1"/>
              <a:r>
                <a:rPr lang="en-US" altLang="zh-CN" sz="1800" b="1" dirty="0" smtClean="0">
                  <a:solidFill>
                    <a:srgbClr val="000000"/>
                  </a:solidFill>
                  <a:latin typeface="+mj-lt"/>
                  <a:cs typeface="Times New Roman" pitchFamily="18" charset="0"/>
                </a:rPr>
                <a:t>Short wavelength</a:t>
              </a:r>
              <a:endParaRPr lang="zh-CN" altLang="en-US" sz="1800" b="1" dirty="0" smtClean="0">
                <a:solidFill>
                  <a:srgbClr val="000000"/>
                </a:solidFill>
                <a:latin typeface="+mj-lt"/>
                <a:cs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000000"/>
                </a:solidFill>
                <a:effectLst/>
                <a:latin typeface="+mj-lt"/>
              </a:endParaRPr>
            </a:p>
          </p:txBody>
        </p:sp>
        <p:sp>
          <p:nvSpPr>
            <p:cNvPr id="15" name="圆角矩形 14"/>
            <p:cNvSpPr/>
            <p:nvPr/>
          </p:nvSpPr>
          <p:spPr bwMode="auto">
            <a:xfrm>
              <a:off x="6096000" y="2486025"/>
              <a:ext cx="2743200" cy="457200"/>
            </a:xfrm>
            <a:prstGeom prst="roundRect">
              <a:avLst/>
            </a:prstGeom>
            <a:solidFill>
              <a:schemeClr val="tx1">
                <a:lumMod val="40000"/>
                <a:lumOff val="60000"/>
              </a:schemeClr>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lvl="0" algn="ctr"/>
              <a:r>
                <a:rPr lang="en-US" altLang="zh-CN" sz="1800" b="1" dirty="0" smtClean="0">
                  <a:solidFill>
                    <a:srgbClr val="000000"/>
                  </a:solidFill>
                  <a:latin typeface="+mj-lt"/>
                  <a:cs typeface="Times New Roman" pitchFamily="18" charset="0"/>
                </a:rPr>
                <a:t>Serious path-loss</a:t>
              </a:r>
              <a:endParaRPr lang="zh-CN" altLang="en-US" sz="1800" b="1" dirty="0">
                <a:solidFill>
                  <a:srgbClr val="000000"/>
                </a:solidFill>
                <a:latin typeface="+mj-lt"/>
                <a:cs typeface="Times New Roman" pitchFamily="18" charset="0"/>
              </a:endParaRPr>
            </a:p>
          </p:txBody>
        </p:sp>
        <p:sp>
          <p:nvSpPr>
            <p:cNvPr id="16" name="圆角矩形 15"/>
            <p:cNvSpPr/>
            <p:nvPr/>
          </p:nvSpPr>
          <p:spPr bwMode="auto">
            <a:xfrm>
              <a:off x="304800" y="3400425"/>
              <a:ext cx="2743200" cy="457200"/>
            </a:xfrm>
            <a:prstGeom prst="roundRect">
              <a:avLst/>
            </a:prstGeom>
            <a:solidFill>
              <a:srgbClr val="92D050"/>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altLang="zh-CN" sz="1800" b="1" dirty="0" smtClean="0">
                  <a:solidFill>
                    <a:srgbClr val="000000"/>
                  </a:solidFill>
                  <a:latin typeface="+mj-lt"/>
                  <a:cs typeface="Times New Roman" pitchFamily="18" charset="0"/>
                </a:rPr>
                <a:t>Spectrum expansion</a:t>
              </a:r>
              <a:endParaRPr lang="zh-CN" altLang="en-US" sz="1800" b="1" dirty="0" smtClean="0">
                <a:solidFill>
                  <a:srgbClr val="000000"/>
                </a:solidFill>
                <a:latin typeface="+mj-lt"/>
                <a:cs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000000"/>
                </a:solidFill>
                <a:effectLst/>
                <a:latin typeface="+mj-lt"/>
              </a:endParaRPr>
            </a:p>
          </p:txBody>
        </p:sp>
        <p:sp>
          <p:nvSpPr>
            <p:cNvPr id="17" name="圆角矩形 16"/>
            <p:cNvSpPr/>
            <p:nvPr/>
          </p:nvSpPr>
          <p:spPr bwMode="auto">
            <a:xfrm>
              <a:off x="3200400" y="3400425"/>
              <a:ext cx="2743200" cy="457200"/>
            </a:xfrm>
            <a:prstGeom prst="roundRect">
              <a:avLst/>
            </a:prstGeom>
            <a:solidFill>
              <a:srgbClr val="92D050"/>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altLang="zh-CN" sz="1800" b="1" dirty="0" smtClean="0">
                  <a:solidFill>
                    <a:srgbClr val="000000"/>
                  </a:solidFill>
                  <a:latin typeface="+mj-lt"/>
                  <a:cs typeface="Times New Roman" pitchFamily="18" charset="0"/>
                </a:rPr>
                <a:t>Large antenna array</a:t>
              </a:r>
              <a:endParaRPr lang="zh-CN" altLang="en-US" sz="1800" b="1" dirty="0">
                <a:solidFill>
                  <a:srgbClr val="000000"/>
                </a:solidFill>
                <a:latin typeface="+mj-lt"/>
                <a:cs typeface="Times New Roman" pitchFamily="18" charset="0"/>
              </a:endParaRPr>
            </a:p>
          </p:txBody>
        </p:sp>
        <p:sp>
          <p:nvSpPr>
            <p:cNvPr id="18" name="圆角矩形 17"/>
            <p:cNvSpPr/>
            <p:nvPr/>
          </p:nvSpPr>
          <p:spPr bwMode="auto">
            <a:xfrm>
              <a:off x="6096000" y="3400425"/>
              <a:ext cx="2743200" cy="457200"/>
            </a:xfrm>
            <a:prstGeom prst="roundRect">
              <a:avLst/>
            </a:prstGeom>
            <a:solidFill>
              <a:srgbClr val="92D050"/>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altLang="zh-CN" sz="1800" b="1" dirty="0" smtClean="0">
                  <a:solidFill>
                    <a:srgbClr val="000000"/>
                  </a:solidFill>
                  <a:latin typeface="+mj-lt"/>
                  <a:cs typeface="Times New Roman" pitchFamily="18" charset="0"/>
                </a:rPr>
                <a:t>Small cell</a:t>
              </a:r>
              <a:endParaRPr lang="zh-CN" altLang="en-US" sz="1800" b="1" dirty="0" smtClean="0">
                <a:solidFill>
                  <a:srgbClr val="000000"/>
                </a:solidFill>
                <a:latin typeface="+mj-lt"/>
                <a:cs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000000"/>
                </a:solidFill>
                <a:effectLst/>
                <a:latin typeface="+mj-lt"/>
              </a:endParaRPr>
            </a:p>
          </p:txBody>
        </p:sp>
        <p:sp>
          <p:nvSpPr>
            <p:cNvPr id="19" name="圆角矩形 18"/>
            <p:cNvSpPr/>
            <p:nvPr/>
          </p:nvSpPr>
          <p:spPr bwMode="auto">
            <a:xfrm>
              <a:off x="2785122" y="4267200"/>
              <a:ext cx="3584903" cy="457200"/>
            </a:xfrm>
            <a:prstGeom prst="roundRect">
              <a:avLst/>
            </a:prstGeom>
            <a:solidFill>
              <a:srgbClr val="C00000"/>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sz="1800" b="1" dirty="0" smtClean="0">
                  <a:solidFill>
                    <a:srgbClr val="FFFF00"/>
                  </a:solidFill>
                </a:rPr>
                <a:t>1000x</a:t>
              </a:r>
              <a:r>
                <a:rPr lang="en-US" sz="1800" b="1" dirty="0" smtClean="0">
                  <a:solidFill>
                    <a:srgbClr val="000000"/>
                  </a:solidFill>
                </a:rPr>
                <a:t> </a:t>
              </a:r>
              <a:r>
                <a:rPr lang="en-US" sz="1800" b="1" dirty="0" smtClean="0">
                  <a:solidFill>
                    <a:schemeClr val="bg1"/>
                  </a:solidFill>
                </a:rPr>
                <a:t>data rates increase!</a:t>
              </a:r>
              <a:endParaRPr kumimoji="0" lang="zh-CN" altLang="en-US" sz="1800" b="1" i="0" u="none" strike="noStrike" cap="none" normalizeH="0" baseline="0" dirty="0" smtClean="0">
                <a:ln>
                  <a:noFill/>
                </a:ln>
                <a:solidFill>
                  <a:schemeClr val="bg1"/>
                </a:solidFill>
                <a:effectLst/>
                <a:latin typeface="Arial" charset="0"/>
              </a:endParaRPr>
            </a:p>
          </p:txBody>
        </p:sp>
        <p:cxnSp>
          <p:nvCxnSpPr>
            <p:cNvPr id="20" name="直接箭头连接符 19"/>
            <p:cNvCxnSpPr>
              <a:stCxn id="12" idx="2"/>
              <a:endCxn id="13" idx="0"/>
            </p:cNvCxnSpPr>
            <p:nvPr/>
          </p:nvCxnSpPr>
          <p:spPr bwMode="auto">
            <a:xfrm rot="5400000">
              <a:off x="2947988" y="862012"/>
              <a:ext cx="352425" cy="2895600"/>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1" name="直接箭头连接符 20"/>
            <p:cNvCxnSpPr>
              <a:stCxn id="12" idx="2"/>
              <a:endCxn id="14" idx="0"/>
            </p:cNvCxnSpPr>
            <p:nvPr/>
          </p:nvCxnSpPr>
          <p:spPr bwMode="auto">
            <a:xfrm rot="5400000">
              <a:off x="4395788" y="2309812"/>
              <a:ext cx="352425" cy="158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2" name="直接箭头连接符 21"/>
            <p:cNvCxnSpPr>
              <a:stCxn id="12" idx="2"/>
              <a:endCxn id="15" idx="0"/>
            </p:cNvCxnSpPr>
            <p:nvPr/>
          </p:nvCxnSpPr>
          <p:spPr bwMode="auto">
            <a:xfrm rot="16200000" flipH="1">
              <a:off x="5843588" y="862012"/>
              <a:ext cx="352425" cy="2895600"/>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3" name="直接箭头连接符 22"/>
            <p:cNvCxnSpPr>
              <a:stCxn id="13" idx="2"/>
              <a:endCxn id="16" idx="0"/>
            </p:cNvCxnSpPr>
            <p:nvPr/>
          </p:nvCxnSpPr>
          <p:spPr bwMode="auto">
            <a:xfrm rot="5400000">
              <a:off x="1447800" y="3171825"/>
              <a:ext cx="457200" cy="158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4" name="直接箭头连接符 23"/>
            <p:cNvCxnSpPr>
              <a:stCxn id="14" idx="2"/>
              <a:endCxn id="17" idx="0"/>
            </p:cNvCxnSpPr>
            <p:nvPr/>
          </p:nvCxnSpPr>
          <p:spPr bwMode="auto">
            <a:xfrm rot="5400000">
              <a:off x="4343400" y="3171825"/>
              <a:ext cx="457200" cy="158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5" name="直接箭头连接符 24"/>
            <p:cNvCxnSpPr>
              <a:stCxn id="15" idx="2"/>
              <a:endCxn id="18" idx="0"/>
            </p:cNvCxnSpPr>
            <p:nvPr/>
          </p:nvCxnSpPr>
          <p:spPr bwMode="auto">
            <a:xfrm rot="5400000">
              <a:off x="7239000" y="3171825"/>
              <a:ext cx="457200" cy="158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6" name="直接箭头连接符 25"/>
            <p:cNvCxnSpPr>
              <a:stCxn id="16" idx="2"/>
              <a:endCxn id="19" idx="0"/>
            </p:cNvCxnSpPr>
            <p:nvPr/>
          </p:nvCxnSpPr>
          <p:spPr bwMode="auto">
            <a:xfrm>
              <a:off x="1676400" y="3857625"/>
              <a:ext cx="2901173" cy="409575"/>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7" name="直接箭头连接符 26"/>
            <p:cNvCxnSpPr>
              <a:stCxn id="17" idx="2"/>
            </p:cNvCxnSpPr>
            <p:nvPr/>
          </p:nvCxnSpPr>
          <p:spPr bwMode="auto">
            <a:xfrm rot="5400000">
              <a:off x="4343400" y="4086225"/>
              <a:ext cx="457200" cy="158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8" name="直接箭头连接符 27"/>
            <p:cNvCxnSpPr>
              <a:stCxn id="18" idx="2"/>
              <a:endCxn id="19" idx="0"/>
            </p:cNvCxnSpPr>
            <p:nvPr/>
          </p:nvCxnSpPr>
          <p:spPr bwMode="auto">
            <a:xfrm flipH="1">
              <a:off x="4577573" y="3857625"/>
              <a:ext cx="2890027" cy="409575"/>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750" y="1108275"/>
            <a:ext cx="9287719" cy="25908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Challenges</a:t>
            </a:r>
            <a:endParaRPr lang="en-US" altLang="zh-CN" kern="0" dirty="0">
              <a:solidFill>
                <a:srgbClr val="CC00CC"/>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Traditional MIMO: </a:t>
            </a:r>
            <a:r>
              <a:rPr lang="en-US" altLang="zh-CN" sz="2000" b="1" kern="0" dirty="0" smtClean="0">
                <a:solidFill>
                  <a:srgbClr val="0033CC"/>
                </a:solidFill>
                <a:latin typeface="Times New Roman" pitchFamily="18" charset="0"/>
                <a:cs typeface="Times New Roman" pitchFamily="18" charset="0"/>
                <a:sym typeface="Wingdings" pitchFamily="2" charset="2"/>
              </a:rPr>
              <a:t>one dedicated RF chain for one antenna</a:t>
            </a:r>
          </a:p>
          <a:p>
            <a:pPr marL="900000" lvl="1" indent="-285750" eaLnBrk="1" hangingPunct="1">
              <a:spcBef>
                <a:spcPct val="20000"/>
              </a:spcBef>
              <a:buClr>
                <a:srgbClr val="000000"/>
              </a:buClr>
              <a:buFont typeface="Wingdings" pitchFamily="2" charset="2"/>
              <a:buChar char="Ø"/>
              <a:defRPr/>
            </a:pPr>
            <a:r>
              <a:rPr lang="en-US" altLang="zh-CN" sz="2000" b="1" kern="0" dirty="0" smtClean="0">
                <a:solidFill>
                  <a:srgbClr val="FF0000"/>
                </a:solidFill>
                <a:latin typeface="Times New Roman" pitchFamily="18" charset="0"/>
                <a:cs typeface="Times New Roman" pitchFamily="18" charset="0"/>
                <a:sym typeface="Wingdings" pitchFamily="2" charset="2"/>
              </a:rPr>
              <a:t>Enormous</a:t>
            </a:r>
            <a:r>
              <a:rPr lang="en-US" altLang="zh-CN" sz="2000" kern="0" dirty="0" smtClean="0">
                <a:solidFill>
                  <a:srgbClr val="000000"/>
                </a:solidFill>
                <a:latin typeface="Times New Roman" pitchFamily="18" charset="0"/>
                <a:cs typeface="Times New Roman" pitchFamily="18" charset="0"/>
                <a:sym typeface="Wingdings" pitchFamily="2" charset="2"/>
              </a:rPr>
              <a:t> number of RF chains due to large antenna array</a:t>
            </a:r>
          </a:p>
          <a:p>
            <a:pPr marL="900000" lvl="1" indent="-285750" eaLnBrk="1" hangingPunct="1">
              <a:spcBef>
                <a:spcPct val="20000"/>
              </a:spcBef>
              <a:buClr>
                <a:srgbClr val="000000"/>
              </a:buClr>
              <a:buFont typeface="Wingdings" pitchFamily="2" charset="2"/>
              <a:buChar char="Ø"/>
              <a:defRPr/>
            </a:pPr>
            <a:r>
              <a:rPr lang="en-US" altLang="zh-CN" sz="2000" b="1" kern="0" dirty="0" smtClean="0">
                <a:solidFill>
                  <a:srgbClr val="FF0000"/>
                </a:solidFill>
                <a:latin typeface="Times New Roman" pitchFamily="18" charset="0"/>
                <a:cs typeface="Times New Roman" pitchFamily="18" charset="0"/>
                <a:sym typeface="Wingdings" pitchFamily="2" charset="2"/>
              </a:rPr>
              <a:t>Unaffordable</a:t>
            </a:r>
            <a:r>
              <a:rPr lang="en-US" altLang="zh-CN" sz="2000" kern="0" dirty="0" smtClean="0">
                <a:solidFill>
                  <a:srgbClr val="000000"/>
                </a:solidFill>
                <a:latin typeface="Times New Roman" pitchFamily="18" charset="0"/>
                <a:cs typeface="Times New Roman" pitchFamily="18" charset="0"/>
                <a:sym typeface="Wingdings" pitchFamily="2" charset="2"/>
              </a:rPr>
              <a:t> energy consumption (</a:t>
            </a:r>
            <a:r>
              <a:rPr lang="en-US" altLang="zh-CN" sz="2000" b="1" kern="0" dirty="0" smtClean="0">
                <a:solidFill>
                  <a:srgbClr val="0000FF"/>
                </a:solidFill>
                <a:latin typeface="Times New Roman" pitchFamily="18" charset="0"/>
                <a:cs typeface="Times New Roman" pitchFamily="18" charset="0"/>
                <a:sym typeface="Wingdings" pitchFamily="2" charset="2"/>
              </a:rPr>
              <a:t>250 </a:t>
            </a:r>
            <a:r>
              <a:rPr lang="en-US" altLang="zh-CN" sz="2000" b="1" kern="0" dirty="0" err="1" smtClean="0">
                <a:solidFill>
                  <a:srgbClr val="0000FF"/>
                </a:solidFill>
                <a:latin typeface="Times New Roman" pitchFamily="18" charset="0"/>
                <a:cs typeface="Times New Roman" pitchFamily="18" charset="0"/>
                <a:sym typeface="Wingdings" pitchFamily="2" charset="2"/>
              </a:rPr>
              <a:t>mW</a:t>
            </a:r>
            <a:r>
              <a:rPr lang="en-US" altLang="zh-CN" sz="2000" b="1" kern="0" dirty="0" smtClean="0">
                <a:solidFill>
                  <a:srgbClr val="0000FF"/>
                </a:solidFill>
                <a:latin typeface="Times New Roman" pitchFamily="18" charset="0"/>
                <a:cs typeface="Times New Roman" pitchFamily="18" charset="0"/>
                <a:sym typeface="Wingdings" pitchFamily="2" charset="2"/>
              </a:rPr>
              <a:t> per RF chain </a:t>
            </a:r>
            <a:r>
              <a:rPr lang="en-US" altLang="zh-CN" sz="2000" kern="0" dirty="0" smtClean="0">
                <a:solidFill>
                  <a:srgbClr val="000000"/>
                </a:solidFill>
                <a:latin typeface="Times New Roman" pitchFamily="18" charset="0"/>
                <a:cs typeface="Times New Roman" pitchFamily="18" charset="0"/>
                <a:sym typeface="Wingdings" pitchFamily="2" charset="2"/>
              </a:rPr>
              <a:t>at 60 GHz)</a:t>
            </a:r>
          </a:p>
          <a:p>
            <a:pPr marL="1152000" lvl="1" indent="-285750" eaLnBrk="1" hangingPunct="1">
              <a:spcBef>
                <a:spcPct val="20000"/>
              </a:spcBef>
              <a:buClr>
                <a:srgbClr val="000000"/>
              </a:buClr>
              <a:buFont typeface="Wingdings" pitchFamily="2" charset="2"/>
              <a:buChar char="ü"/>
              <a:defRPr/>
            </a:pPr>
            <a:r>
              <a:rPr lang="en-US" altLang="zh-CN" sz="2000" kern="0" dirty="0" smtClean="0">
                <a:solidFill>
                  <a:srgbClr val="000000"/>
                </a:solidFill>
                <a:latin typeface="Times New Roman" pitchFamily="18" charset="0"/>
                <a:cs typeface="Times New Roman" pitchFamily="18" charset="0"/>
                <a:sym typeface="Wingdings" pitchFamily="2" charset="2"/>
              </a:rPr>
              <a:t>MmWave massive MIMO BS with 256 antennas → </a:t>
            </a:r>
            <a:r>
              <a:rPr lang="en-US" altLang="zh-CN" sz="2000" b="1" kern="0" dirty="0" smtClean="0">
                <a:solidFill>
                  <a:srgbClr val="FF0000"/>
                </a:solidFill>
                <a:latin typeface="Times New Roman" pitchFamily="18" charset="0"/>
                <a:cs typeface="Times New Roman" pitchFamily="18" charset="0"/>
                <a:sym typeface="Wingdings" pitchFamily="2" charset="2"/>
              </a:rPr>
              <a:t>64 W</a:t>
            </a:r>
            <a:r>
              <a:rPr lang="en-US" altLang="zh-CN" sz="2000" kern="0" dirty="0" smtClean="0">
                <a:solidFill>
                  <a:srgbClr val="000000"/>
                </a:solidFill>
                <a:latin typeface="Times New Roman" pitchFamily="18" charset="0"/>
                <a:cs typeface="Times New Roman" pitchFamily="18" charset="0"/>
                <a:sym typeface="Wingdings" pitchFamily="2" charset="2"/>
              </a:rPr>
              <a:t> (only RF)</a:t>
            </a:r>
          </a:p>
          <a:p>
            <a:pPr marL="1152000" lvl="1" indent="-285750" eaLnBrk="1" hangingPunct="1">
              <a:spcBef>
                <a:spcPct val="20000"/>
              </a:spcBef>
              <a:buClr>
                <a:srgbClr val="000000"/>
              </a:buClr>
              <a:buFont typeface="Wingdings" pitchFamily="2" charset="2"/>
              <a:buChar char="ü"/>
              <a:defRPr/>
            </a:pPr>
            <a:r>
              <a:rPr lang="en-US" altLang="zh-CN" sz="2000" kern="0" dirty="0" smtClean="0">
                <a:solidFill>
                  <a:srgbClr val="000000"/>
                </a:solidFill>
                <a:latin typeface="Times New Roman" pitchFamily="18" charset="0"/>
                <a:cs typeface="Times New Roman" pitchFamily="18" charset="0"/>
                <a:sym typeface="Wingdings" pitchFamily="2" charset="2"/>
              </a:rPr>
              <a:t>Micro-cell BS in 4G → </a:t>
            </a:r>
            <a:r>
              <a:rPr lang="en-US" altLang="zh-CN" sz="2000" b="1" kern="0" dirty="0" smtClean="0">
                <a:solidFill>
                  <a:srgbClr val="FF0000"/>
                </a:solidFill>
                <a:latin typeface="Times New Roman" pitchFamily="18" charset="0"/>
                <a:cs typeface="Times New Roman" pitchFamily="18" charset="0"/>
                <a:sym typeface="Wingdings" pitchFamily="2" charset="2"/>
              </a:rPr>
              <a:t>several W</a:t>
            </a:r>
            <a:r>
              <a:rPr lang="en-US" altLang="zh-CN" sz="2000" kern="0" dirty="0" smtClean="0">
                <a:solidFill>
                  <a:srgbClr val="000000"/>
                </a:solidFill>
                <a:latin typeface="Times New Roman" pitchFamily="18" charset="0"/>
                <a:cs typeface="Times New Roman" pitchFamily="18" charset="0"/>
                <a:sym typeface="Wingdings" pitchFamily="2" charset="2"/>
              </a:rPr>
              <a:t> (baseband + RF + transmit power)</a:t>
            </a:r>
          </a:p>
          <a:p>
            <a:r>
              <a:rPr lang="en-US" altLang="zh-CN" sz="2000" kern="0" dirty="0" smtClean="0">
                <a:solidFill>
                  <a:srgbClr val="000000"/>
                </a:solidFill>
                <a:latin typeface="Times New Roman" pitchFamily="18" charset="0"/>
                <a:cs typeface="Times New Roman" pitchFamily="18" charset="0"/>
                <a:sym typeface="Wingdings" pitchFamily="2" charset="2"/>
              </a:rPr>
              <a:t> </a:t>
            </a:r>
            <a:endParaRPr lang="en-US" altLang="zh-CN" sz="2000" kern="0" dirty="0">
              <a:solidFill>
                <a:srgbClr val="000000"/>
              </a:solidFill>
              <a:latin typeface="Times New Roman" pitchFamily="18" charset="0"/>
              <a:cs typeface="Times New Roman" pitchFamily="18" charset="0"/>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b="1" kern="0" dirty="0">
              <a:solidFill>
                <a:srgbClr val="000000"/>
              </a:solidFill>
              <a:latin typeface="Times New Roman" pitchFamily="18" charset="0"/>
              <a:cs typeface="Times New Roman" pitchFamily="18" charset="0"/>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sz="900" b="1" kern="0" dirty="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defRPr/>
            </a:pPr>
            <a:endParaRPr lang="zh-CN" altLang="en-US" sz="3600" kern="0" dirty="0">
              <a:solidFill>
                <a:srgbClr val="000000"/>
              </a:solidFill>
              <a:latin typeface="Times New Roman" pitchFamily="18" charset="0"/>
              <a:cs typeface="Times New Roman" pitchFamily="18" charset="0"/>
            </a:endParaRPr>
          </a:p>
        </p:txBody>
      </p:sp>
      <p:sp>
        <p:nvSpPr>
          <p:cNvPr id="6" name="TextBox 1"/>
          <p:cNvSpPr txBox="1">
            <a:spLocks noChangeArrowheads="1"/>
          </p:cNvSpPr>
          <p:nvPr/>
        </p:nvSpPr>
        <p:spPr bwMode="auto">
          <a:xfrm>
            <a:off x="5872480" y="4505960"/>
            <a:ext cx="2905760" cy="707886"/>
          </a:xfrm>
          <a:prstGeom prst="rect">
            <a:avLst/>
          </a:prstGeom>
          <a:solidFill>
            <a:srgbClr val="CC0000"/>
          </a:solidFill>
          <a:ln w="9525">
            <a:noFill/>
            <a:miter lim="800000"/>
            <a:headEnd/>
            <a:tailEnd/>
          </a:ln>
          <a:effectLst>
            <a:outerShdw dist="38100" dir="2700000" algn="tl" rotWithShape="0">
              <a:srgbClr val="808080">
                <a:alpha val="39998"/>
              </a:srgbClr>
            </a:outerShdw>
          </a:effectLst>
        </p:spPr>
        <p:txBody>
          <a:bodyPr wrap="square">
            <a:spAutoFit/>
          </a:bodyPr>
          <a:lstStyle/>
          <a:p>
            <a:pPr algn="ctr"/>
            <a:r>
              <a:rPr lang="en-US" altLang="zh-CN" sz="2000" dirty="0" smtClean="0">
                <a:solidFill>
                  <a:srgbClr val="FFFF00"/>
                </a:solidFill>
                <a:latin typeface="Times New Roman" pitchFamily="18" charset="0"/>
                <a:cs typeface="Times New Roman" pitchFamily="18" charset="0"/>
              </a:rPr>
              <a:t>How to reduce the number of required RF chains?</a:t>
            </a:r>
            <a:endParaRPr lang="zh-CN" altLang="en-US" sz="2000" dirty="0">
              <a:solidFill>
                <a:srgbClr val="FFFF00"/>
              </a:solidFill>
              <a:latin typeface="Times New Roman" pitchFamily="18" charset="0"/>
              <a:cs typeface="Times New Roman" pitchFamily="18" charset="0"/>
            </a:endParaRPr>
          </a:p>
        </p:txBody>
      </p:sp>
      <p:sp>
        <p:nvSpPr>
          <p:cNvPr id="7" name="标题 1"/>
          <p:cNvSpPr>
            <a:spLocks noGrp="1"/>
          </p:cNvSpPr>
          <p:nvPr>
            <p:ph type="title"/>
          </p:nvPr>
        </p:nvSpPr>
        <p:spPr>
          <a:xfrm>
            <a:off x="76200" y="228600"/>
            <a:ext cx="8991600" cy="685800"/>
          </a:xfrm>
        </p:spPr>
        <p:txBody>
          <a:bodyPr/>
          <a:lstStyle/>
          <a:p>
            <a:r>
              <a:rPr lang="en-US" altLang="zh-CN" dirty="0" smtClean="0"/>
              <a:t>Challenges of </a:t>
            </a:r>
            <a:r>
              <a:rPr lang="en-US" altLang="zh-CN" dirty="0" err="1" smtClean="0"/>
              <a:t>mmWave</a:t>
            </a:r>
            <a:r>
              <a:rPr lang="en-US" altLang="zh-CN" dirty="0" smtClean="0"/>
              <a:t> massive MIMO</a:t>
            </a:r>
            <a:endParaRPr lang="zh-CN" altLang="en-US" dirty="0"/>
          </a:p>
        </p:txBody>
      </p:sp>
      <p:pic>
        <p:nvPicPr>
          <p:cNvPr id="8" name="Picture 3"/>
          <p:cNvPicPr>
            <a:picLocks noChangeAspect="1" noChangeArrowheads="1"/>
          </p:cNvPicPr>
          <p:nvPr/>
        </p:nvPicPr>
        <p:blipFill>
          <a:blip r:embed="rId3" cstate="print"/>
          <a:srcRect/>
          <a:stretch>
            <a:fillRect/>
          </a:stretch>
        </p:blipFill>
        <p:spPr bwMode="auto">
          <a:xfrm>
            <a:off x="449009" y="3530278"/>
            <a:ext cx="5008140" cy="2960354"/>
          </a:xfrm>
          <a:prstGeom prst="rect">
            <a:avLst/>
          </a:prstGeom>
          <a:noFill/>
          <a:ln w="9525">
            <a:noFill/>
            <a:miter lim="800000"/>
            <a:headEnd/>
            <a:tailEnd/>
          </a:ln>
        </p:spPr>
      </p:pic>
      <p:sp>
        <p:nvSpPr>
          <p:cNvPr id="9" name="椭圆 3"/>
          <p:cNvSpPr>
            <a:spLocks noChangeArrowheads="1"/>
          </p:cNvSpPr>
          <p:nvPr/>
        </p:nvSpPr>
        <p:spPr bwMode="auto">
          <a:xfrm>
            <a:off x="312519" y="3356661"/>
            <a:ext cx="5046138" cy="820176"/>
          </a:xfrm>
          <a:prstGeom prst="ellipse">
            <a:avLst/>
          </a:prstGeom>
          <a:noFill/>
          <a:ln w="28575" algn="ctr">
            <a:solidFill>
              <a:srgbClr val="CC0000"/>
            </a:solidFill>
            <a:miter lim="800000"/>
            <a:headEnd/>
            <a:tailEnd/>
          </a:ln>
        </p:spPr>
        <p:txBody>
          <a:bodyPr wrap="none"/>
          <a:lstStyle/>
          <a:p>
            <a:r>
              <a:rPr lang="en-US" altLang="zh-CN" dirty="0" smtClean="0"/>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76200" y="228600"/>
            <a:ext cx="8991600" cy="685800"/>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altLang="zh-CN" sz="3400" b="1" kern="0" dirty="0" smtClean="0">
                <a:solidFill>
                  <a:srgbClr val="003399"/>
                </a:solidFill>
                <a:latin typeface="+mj-lt"/>
                <a:cs typeface="Times New Roman" pitchFamily="18" charset="0"/>
              </a:rPr>
              <a:t>Beamspace MIMO with lens antenna array</a:t>
            </a:r>
            <a:endParaRPr kumimoji="0" lang="zh-CN" altLang="en-US" sz="3400" b="1" i="0" u="none" strike="noStrike" kern="0" cap="none" spc="0" normalizeH="0" baseline="0" noProof="0" dirty="0">
              <a:ln>
                <a:noFill/>
              </a:ln>
              <a:solidFill>
                <a:srgbClr val="003399"/>
              </a:solidFill>
              <a:effectLst/>
              <a:uLnTx/>
              <a:uFillTx/>
              <a:latin typeface="+mj-lt"/>
              <a:cs typeface="Times New Roman" pitchFamily="18" charset="0"/>
            </a:endParaRPr>
          </a:p>
        </p:txBody>
      </p:sp>
      <p:sp>
        <p:nvSpPr>
          <p:cNvPr id="687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87105" name="Object 1"/>
          <p:cNvGraphicFramePr>
            <a:graphicFrameLocks noChangeAspect="1"/>
          </p:cNvGraphicFramePr>
          <p:nvPr/>
        </p:nvGraphicFramePr>
        <p:xfrm>
          <a:off x="918219" y="3424972"/>
          <a:ext cx="7341862" cy="2640748"/>
        </p:xfrm>
        <a:graphic>
          <a:graphicData uri="http://schemas.openxmlformats.org/presentationml/2006/ole">
            <p:oleObj spid="_x0000_s1113090" name="Visio" r:id="rId4" imgW="6904783" imgH="2476555" progId="Visio.Drawing.11">
              <p:embed/>
            </p:oleObj>
          </a:graphicData>
        </a:graphic>
      </p:graphicFrame>
      <p:sp>
        <p:nvSpPr>
          <p:cNvPr id="5" name="Rectangle 3"/>
          <p:cNvSpPr txBox="1">
            <a:spLocks noChangeArrowheads="1"/>
          </p:cNvSpPr>
          <p:nvPr/>
        </p:nvSpPr>
        <p:spPr bwMode="auto">
          <a:xfrm>
            <a:off x="25400" y="1082702"/>
            <a:ext cx="8979704" cy="2703443"/>
          </a:xfrm>
          <a:prstGeom prst="rect">
            <a:avLst/>
          </a:prstGeom>
          <a:noFill/>
          <a:ln w="9525">
            <a:noFill/>
            <a:miter lim="800000"/>
            <a:headEnd/>
            <a:tailEnd/>
          </a:ln>
        </p:spPr>
        <p:txBody>
          <a:bodyPr/>
          <a:lstStyle/>
          <a:p>
            <a:pPr marL="342900" indent="-342900" algn="just"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Basic idea</a:t>
            </a:r>
            <a:r>
              <a:rPr lang="en-US" altLang="zh-CN" kern="0" baseline="30000" dirty="0" smtClean="0">
                <a:solidFill>
                  <a:srgbClr val="000000"/>
                </a:solidFill>
                <a:latin typeface="Times New Roman" pitchFamily="18" charset="0"/>
                <a:cs typeface="Times New Roman" pitchFamily="18" charset="0"/>
                <a:sym typeface="Wingdings" pitchFamily="2" charset="2"/>
              </a:rPr>
              <a:t>[Brady’13]</a:t>
            </a:r>
            <a:endParaRPr lang="en-US" altLang="zh-CN" kern="0" baseline="30000" dirty="0">
              <a:solidFill>
                <a:srgbClr val="CC00CC"/>
              </a:solidFill>
              <a:latin typeface="Times New Roman" pitchFamily="18" charset="0"/>
              <a:cs typeface="Times New Roman" pitchFamily="18" charset="0"/>
              <a:sym typeface="Wingdings" pitchFamily="2" charset="2"/>
            </a:endParaRPr>
          </a:p>
          <a:p>
            <a:pPr marL="742950" lvl="1" indent="-285750" algn="just">
              <a:spcBef>
                <a:spcPct val="20000"/>
              </a:spcBef>
              <a:buClr>
                <a:srgbClr val="000000"/>
              </a:buClr>
              <a:buFontTx/>
              <a:buChar char="–"/>
              <a:defRPr/>
            </a:pPr>
            <a:r>
              <a:rPr lang="en-US" altLang="zh-CN" sz="2000" b="1" kern="0" dirty="0" smtClean="0">
                <a:solidFill>
                  <a:srgbClr val="FF0000"/>
                </a:solidFill>
                <a:latin typeface="Times New Roman" pitchFamily="18" charset="0"/>
                <a:cs typeface="Times New Roman" pitchFamily="18" charset="0"/>
                <a:sym typeface="Wingdings" pitchFamily="2" charset="2"/>
              </a:rPr>
              <a:t>Concentrate</a:t>
            </a:r>
            <a:r>
              <a:rPr lang="en-US" altLang="zh-CN" sz="2000" kern="0" dirty="0" smtClean="0">
                <a:solidFill>
                  <a:srgbClr val="000000"/>
                </a:solidFill>
                <a:latin typeface="Times New Roman" pitchFamily="18" charset="0"/>
                <a:cs typeface="Times New Roman" pitchFamily="18" charset="0"/>
                <a:sym typeface="Wingdings" pitchFamily="2" charset="2"/>
              </a:rPr>
              <a:t> the signals from different directions (beams) on different antennas by </a:t>
            </a:r>
            <a:r>
              <a:rPr lang="en-US" altLang="zh-CN" sz="2000" b="1" kern="0" dirty="0" smtClean="0">
                <a:solidFill>
                  <a:srgbClr val="0000FF"/>
                </a:solidFill>
                <a:latin typeface="Times New Roman" pitchFamily="18" charset="0"/>
                <a:cs typeface="Times New Roman" pitchFamily="18" charset="0"/>
                <a:sym typeface="Wingdings" pitchFamily="2" charset="2"/>
              </a:rPr>
              <a:t>lens antenna array</a:t>
            </a:r>
          </a:p>
          <a:p>
            <a:pPr marL="900000" lvl="1" indent="-285750" algn="just" eaLnBrk="1" hangingPunct="1">
              <a:spcBef>
                <a:spcPct val="200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Transform </a:t>
            </a:r>
            <a:r>
              <a:rPr lang="en-US" altLang="zh-CN" sz="2000" b="1" kern="0" dirty="0" smtClean="0">
                <a:solidFill>
                  <a:srgbClr val="FF0000"/>
                </a:solidFill>
                <a:latin typeface="Times New Roman" pitchFamily="18" charset="0"/>
                <a:cs typeface="Times New Roman" pitchFamily="18" charset="0"/>
                <a:sym typeface="Wingdings" pitchFamily="2" charset="2"/>
              </a:rPr>
              <a:t>conventional</a:t>
            </a:r>
            <a:r>
              <a:rPr lang="en-US" altLang="zh-CN" sz="2000" kern="0" dirty="0" smtClean="0">
                <a:solidFill>
                  <a:srgbClr val="000000"/>
                </a:solidFill>
                <a:latin typeface="Times New Roman" pitchFamily="18" charset="0"/>
                <a:cs typeface="Times New Roman" pitchFamily="18" charset="0"/>
                <a:sym typeface="Wingdings" pitchFamily="2" charset="2"/>
              </a:rPr>
              <a:t> spatial channel into </a:t>
            </a:r>
            <a:r>
              <a:rPr lang="en-US" altLang="zh-CN" sz="2000" b="1" kern="0" dirty="0" smtClean="0">
                <a:solidFill>
                  <a:srgbClr val="0000FF"/>
                </a:solidFill>
                <a:latin typeface="Times New Roman" pitchFamily="18" charset="0"/>
                <a:cs typeface="Times New Roman" pitchFamily="18" charset="0"/>
                <a:sym typeface="Wingdings" pitchFamily="2" charset="2"/>
              </a:rPr>
              <a:t>beamspace</a:t>
            </a:r>
            <a:r>
              <a:rPr lang="en-US" altLang="zh-CN" sz="2000" kern="0" dirty="0" smtClean="0">
                <a:solidFill>
                  <a:srgbClr val="0000FF"/>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(spatial DFT)</a:t>
            </a:r>
            <a:endParaRPr lang="en-US" altLang="zh-CN" sz="2000" b="1" kern="0" dirty="0" smtClean="0">
              <a:solidFill>
                <a:srgbClr val="000000"/>
              </a:solidFill>
              <a:latin typeface="Times New Roman" pitchFamily="18" charset="0"/>
              <a:cs typeface="Times New Roman" pitchFamily="18" charset="0"/>
              <a:sym typeface="Wingdings" pitchFamily="2" charset="2"/>
            </a:endParaRPr>
          </a:p>
          <a:p>
            <a:pPr marL="742950" lvl="1" indent="-285750" algn="just" eaLnBrk="1" hangingPunct="1">
              <a:spcBef>
                <a:spcPct val="20000"/>
              </a:spcBef>
              <a:buClr>
                <a:srgbClr val="000000"/>
              </a:buClr>
              <a:buFontTx/>
              <a:buChar char="–"/>
              <a:defRPr/>
            </a:pPr>
            <a:r>
              <a:rPr lang="en-US" altLang="zh-CN" sz="2000" b="1" kern="0" dirty="0" smtClean="0">
                <a:solidFill>
                  <a:srgbClr val="FF0000"/>
                </a:solidFill>
                <a:latin typeface="Times New Roman" pitchFamily="18" charset="0"/>
                <a:cs typeface="Times New Roman" pitchFamily="18" charset="0"/>
                <a:sym typeface="Wingdings" pitchFamily="2" charset="2"/>
              </a:rPr>
              <a:t>Limited</a:t>
            </a:r>
            <a:r>
              <a:rPr lang="en-US" altLang="zh-CN" sz="2000" kern="0" dirty="0" smtClean="0">
                <a:solidFill>
                  <a:srgbClr val="000000"/>
                </a:solidFill>
                <a:latin typeface="Times New Roman" pitchFamily="18" charset="0"/>
                <a:cs typeface="Times New Roman" pitchFamily="18" charset="0"/>
                <a:sym typeface="Wingdings" pitchFamily="2" charset="2"/>
              </a:rPr>
              <a:t> scattering at </a:t>
            </a:r>
            <a:r>
              <a:rPr lang="en-US" altLang="zh-CN" sz="2000" kern="0" dirty="0" smtClean="0">
                <a:solidFill>
                  <a:srgbClr val="000000"/>
                </a:solidFill>
                <a:latin typeface="Times New Roman" pitchFamily="18" charset="0"/>
                <a:cs typeface="Times New Roman" pitchFamily="18" charset="0"/>
                <a:sym typeface="Wingdings" pitchFamily="2" charset="2"/>
              </a:rPr>
              <a:t>mmWave → </a:t>
            </a:r>
            <a:r>
              <a:rPr lang="en-US" altLang="zh-CN" sz="2000" kern="0" dirty="0" smtClean="0">
                <a:solidFill>
                  <a:srgbClr val="000000"/>
                </a:solidFill>
                <a:latin typeface="Times New Roman" pitchFamily="18" charset="0"/>
                <a:cs typeface="Times New Roman" pitchFamily="18" charset="0"/>
                <a:sym typeface="Wingdings" pitchFamily="2" charset="2"/>
              </a:rPr>
              <a:t>beamspace channel is </a:t>
            </a:r>
            <a:r>
              <a:rPr lang="en-US" altLang="zh-CN" sz="2000" b="1" kern="0" dirty="0" smtClean="0">
                <a:solidFill>
                  <a:srgbClr val="FF0000"/>
                </a:solidFill>
                <a:latin typeface="Times New Roman" pitchFamily="18" charset="0"/>
                <a:cs typeface="Times New Roman" pitchFamily="18" charset="0"/>
                <a:sym typeface="Wingdings" pitchFamily="2" charset="2"/>
              </a:rPr>
              <a:t>sparse</a:t>
            </a:r>
          </a:p>
          <a:p>
            <a:pPr marL="900000" lvl="1" indent="-285750" algn="just" eaLnBrk="1" hangingPunct="1">
              <a:spcBef>
                <a:spcPct val="20000"/>
              </a:spcBef>
              <a:buClr>
                <a:srgbClr val="000000"/>
              </a:buClr>
              <a:buFont typeface="Wingdings" pitchFamily="2" charset="2"/>
              <a:buChar char="Ø"/>
              <a:defRPr/>
            </a:pPr>
            <a:r>
              <a:rPr lang="en-US" altLang="zh-CN" sz="2000" b="1" kern="0" dirty="0" smtClean="0">
                <a:solidFill>
                  <a:srgbClr val="0000FF"/>
                </a:solidFill>
                <a:latin typeface="Times New Roman" pitchFamily="18" charset="0"/>
                <a:cs typeface="Times New Roman" pitchFamily="18" charset="0"/>
                <a:sym typeface="Wingdings" pitchFamily="2" charset="2"/>
              </a:rPr>
              <a:t>Beam selection </a:t>
            </a:r>
            <a:r>
              <a:rPr lang="en-US" altLang="zh-CN" sz="2000" kern="0" dirty="0" smtClean="0">
                <a:solidFill>
                  <a:srgbClr val="000000"/>
                </a:solidFill>
                <a:latin typeface="Times New Roman" pitchFamily="18" charset="0"/>
                <a:cs typeface="Times New Roman" pitchFamily="18" charset="0"/>
                <a:sym typeface="Wingdings" pitchFamily="2" charset="2"/>
              </a:rPr>
              <a:t>→</a:t>
            </a:r>
            <a:r>
              <a:rPr lang="en-US" altLang="zh-CN" sz="2000" b="1" kern="0" dirty="0" smtClean="0">
                <a:solidFill>
                  <a:srgbClr val="FF0000"/>
                </a:solidFill>
                <a:latin typeface="Times New Roman" pitchFamily="18" charset="0"/>
                <a:cs typeface="Times New Roman" pitchFamily="18" charset="0"/>
                <a:sym typeface="Wingdings" pitchFamily="2" charset="2"/>
              </a:rPr>
              <a:t> significantly reduced</a:t>
            </a:r>
            <a:r>
              <a:rPr lang="en-US" altLang="zh-CN" sz="2000" b="1"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MIMO dimension and RF chains</a:t>
            </a:r>
            <a:endParaRPr lang="en-US" altLang="zh-CN" sz="2000" kern="0" dirty="0" smtClean="0">
              <a:solidFill>
                <a:srgbClr val="000000"/>
              </a:solidFill>
              <a:latin typeface="Times New Roman" pitchFamily="18" charset="0"/>
              <a:cs typeface="Times New Roman" pitchFamily="18" charset="0"/>
              <a:sym typeface="Wingdings" pitchFamily="2" charset="2"/>
            </a:endParaRPr>
          </a:p>
        </p:txBody>
      </p:sp>
      <p:sp>
        <p:nvSpPr>
          <p:cNvPr id="6" name="TextBox 18"/>
          <p:cNvSpPr txBox="1">
            <a:spLocks noChangeArrowheads="1"/>
          </p:cNvSpPr>
          <p:nvPr/>
        </p:nvSpPr>
        <p:spPr bwMode="auto">
          <a:xfrm>
            <a:off x="533400" y="6144260"/>
            <a:ext cx="8001000" cy="430887"/>
          </a:xfrm>
          <a:prstGeom prst="rect">
            <a:avLst/>
          </a:prstGeom>
          <a:noFill/>
          <a:ln w="12700">
            <a:noFill/>
            <a:miter lim="800000"/>
            <a:headEnd/>
            <a:tailEnd/>
          </a:ln>
        </p:spPr>
        <p:txBody>
          <a:bodyPr wrap="square">
            <a:spAutoFit/>
          </a:bodyPr>
          <a:lstStyle/>
          <a:p>
            <a:pPr algn="just"/>
            <a:r>
              <a:rPr lang="en-US" altLang="zh-CN" sz="1100" dirty="0" smtClean="0">
                <a:solidFill>
                  <a:srgbClr val="000000"/>
                </a:solidFill>
              </a:rPr>
              <a:t>[Brady’13] J. Brady, </a:t>
            </a:r>
            <a:r>
              <a:rPr lang="en-US" altLang="zh-CN" sz="1100" i="1" dirty="0" smtClean="0">
                <a:solidFill>
                  <a:srgbClr val="000000"/>
                </a:solidFill>
              </a:rPr>
              <a:t>et al., </a:t>
            </a:r>
            <a:r>
              <a:rPr lang="en-US" altLang="zh-CN" sz="1100" dirty="0" smtClean="0">
                <a:solidFill>
                  <a:srgbClr val="000000"/>
                </a:solidFill>
              </a:rPr>
              <a:t>“</a:t>
            </a:r>
            <a:r>
              <a:rPr lang="en-US" altLang="zh-CN" sz="1100" dirty="0" smtClean="0">
                <a:solidFill>
                  <a:srgbClr val="CC00CC"/>
                </a:solidFill>
              </a:rPr>
              <a:t>Beamspace MIMO for millimeter-wave communications: System architecture, modeling, analysis, and measurements</a:t>
            </a:r>
            <a:r>
              <a:rPr lang="en-US" altLang="zh-CN" sz="1100" dirty="0" smtClean="0">
                <a:solidFill>
                  <a:srgbClr val="000000"/>
                </a:solidFill>
              </a:rPr>
              <a:t>,” </a:t>
            </a:r>
            <a:r>
              <a:rPr lang="en-US" altLang="zh-CN" sz="1100" b="1" i="1" dirty="0" smtClean="0">
                <a:solidFill>
                  <a:srgbClr val="0033CC"/>
                </a:solidFill>
              </a:rPr>
              <a:t>IEEE Trans. Ant. and </a:t>
            </a:r>
            <a:r>
              <a:rPr lang="en-US" altLang="zh-CN" sz="1100" b="1" i="1" dirty="0" err="1" smtClean="0">
                <a:solidFill>
                  <a:srgbClr val="0033CC"/>
                </a:solidFill>
              </a:rPr>
              <a:t>Propag</a:t>
            </a:r>
            <a:r>
              <a:rPr lang="en-US" altLang="zh-CN" sz="1100" b="1" i="1" dirty="0" smtClean="0">
                <a:solidFill>
                  <a:srgbClr val="0033CC"/>
                </a:solidFill>
              </a:rPr>
              <a:t>.</a:t>
            </a:r>
            <a:r>
              <a:rPr lang="en-US" altLang="zh-CN" sz="1100" i="1" dirty="0" smtClean="0">
                <a:solidFill>
                  <a:srgbClr val="000000"/>
                </a:solidFill>
              </a:rPr>
              <a:t>, </a:t>
            </a:r>
            <a:r>
              <a:rPr lang="en-US" altLang="zh-CN" sz="1100" dirty="0" smtClean="0">
                <a:solidFill>
                  <a:srgbClr val="000000"/>
                </a:solidFill>
              </a:rPr>
              <a:t>Jul. 2013.</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84417" name="Object 1"/>
          <p:cNvGraphicFramePr>
            <a:graphicFrameLocks noChangeAspect="1"/>
          </p:cNvGraphicFramePr>
          <p:nvPr/>
        </p:nvGraphicFramePr>
        <p:xfrm>
          <a:off x="882989" y="1240459"/>
          <a:ext cx="7345362" cy="2300288"/>
        </p:xfrm>
        <a:graphic>
          <a:graphicData uri="http://schemas.openxmlformats.org/presentationml/2006/ole">
            <p:oleObj spid="_x0000_s1114114" name="Visio" r:id="rId4" imgW="2260482" imgH="755588" progId="Visio.Drawing.11">
              <p:embed/>
            </p:oleObj>
          </a:graphicData>
        </a:graphic>
      </p:graphicFrame>
      <p:pic>
        <p:nvPicPr>
          <p:cNvPr id="1084419" name="Picture 3"/>
          <p:cNvPicPr>
            <a:picLocks noChangeAspect="1" noChangeArrowheads="1"/>
          </p:cNvPicPr>
          <p:nvPr/>
        </p:nvPicPr>
        <p:blipFill>
          <a:blip r:embed="rId5" cstate="print"/>
          <a:srcRect/>
          <a:stretch>
            <a:fillRect/>
          </a:stretch>
        </p:blipFill>
        <p:spPr bwMode="auto">
          <a:xfrm>
            <a:off x="5576474" y="4205123"/>
            <a:ext cx="3060630" cy="2286164"/>
          </a:xfrm>
          <a:prstGeom prst="rect">
            <a:avLst/>
          </a:prstGeom>
          <a:noFill/>
          <a:ln w="9525">
            <a:noFill/>
            <a:miter lim="800000"/>
            <a:headEnd/>
            <a:tailEnd/>
          </a:ln>
        </p:spPr>
      </p:pic>
      <p:pic>
        <p:nvPicPr>
          <p:cNvPr id="1084420" name="Picture 4"/>
          <p:cNvPicPr>
            <a:picLocks noChangeAspect="1" noChangeArrowheads="1"/>
          </p:cNvPicPr>
          <p:nvPr/>
        </p:nvPicPr>
        <p:blipFill>
          <a:blip r:embed="rId6" cstate="print"/>
          <a:srcRect/>
          <a:stretch>
            <a:fillRect/>
          </a:stretch>
        </p:blipFill>
        <p:spPr bwMode="auto">
          <a:xfrm>
            <a:off x="611464" y="4230596"/>
            <a:ext cx="3056074" cy="2259656"/>
          </a:xfrm>
          <a:prstGeom prst="rect">
            <a:avLst/>
          </a:prstGeom>
          <a:noFill/>
          <a:ln w="9525">
            <a:noFill/>
            <a:miter lim="800000"/>
            <a:headEnd/>
            <a:tailEnd/>
          </a:ln>
        </p:spPr>
      </p:pic>
      <p:sp>
        <p:nvSpPr>
          <p:cNvPr id="8" name="下箭头 15"/>
          <p:cNvSpPr>
            <a:spLocks noChangeArrowheads="1"/>
          </p:cNvSpPr>
          <p:nvPr/>
        </p:nvSpPr>
        <p:spPr bwMode="auto">
          <a:xfrm rot="16200000">
            <a:off x="4502428" y="4661448"/>
            <a:ext cx="347872" cy="1282154"/>
          </a:xfrm>
          <a:prstGeom prst="downArrow">
            <a:avLst>
              <a:gd name="adj1" fmla="val 33481"/>
              <a:gd name="adj2" fmla="val 66595"/>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l"/>
              <a:defRPr sz="2800">
                <a:solidFill>
                  <a:srgbClr val="000000"/>
                </a:solidFill>
                <a:latin typeface="Arial" panose="020B0604020202020204" pitchFamily="34" charset="0"/>
                <a:ea typeface="宋体" panose="02010600030101010101" pitchFamily="2" charset="-122"/>
              </a:defRPr>
            </a:lvl1pPr>
            <a:lvl2pPr marL="742950" indent="-285750">
              <a:spcBef>
                <a:spcPct val="20000"/>
              </a:spcBef>
              <a:buFont typeface="Wingdings" panose="05000000000000000000" pitchFamily="2" charset="2"/>
              <a:buChar char="–"/>
              <a:defRPr sz="2400">
                <a:solidFill>
                  <a:srgbClr val="000000"/>
                </a:solidFill>
                <a:latin typeface="Arial" panose="020B0604020202020204" pitchFamily="34" charset="0"/>
                <a:ea typeface="宋体" panose="02010600030101010101" pitchFamily="2" charset="-122"/>
              </a:defRPr>
            </a:lvl2pPr>
            <a:lvl3pPr marL="1143000" indent="-228600">
              <a:spcBef>
                <a:spcPct val="20000"/>
              </a:spcBef>
              <a:buFont typeface="Wingdings" panose="05000000000000000000" pitchFamily="2" charset="2"/>
              <a:buChar char="l"/>
              <a:defRPr sz="2000">
                <a:solidFill>
                  <a:srgbClr val="000000"/>
                </a:solidFill>
                <a:latin typeface="Arial" panose="020B0604020202020204" pitchFamily="34" charset="0"/>
                <a:ea typeface="宋体" panose="02010600030101010101" pitchFamily="2" charset="-122"/>
              </a:defRPr>
            </a:lvl3pPr>
            <a:lvl4pPr marL="1600200" indent="-228600">
              <a:spcBef>
                <a:spcPct val="20000"/>
              </a:spcBef>
              <a:buFont typeface="Wingdings" panose="05000000000000000000" pitchFamily="2" charset="2"/>
              <a:buChar char="–"/>
              <a:defRPr>
                <a:solidFill>
                  <a:srgbClr val="000000"/>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l"/>
              <a:defRPr>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Wingdings" panose="05000000000000000000" pitchFamily="2" charset="2"/>
              <a:buChar char="l"/>
              <a:defRPr>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Wingdings" panose="05000000000000000000" pitchFamily="2" charset="2"/>
              <a:buChar char="l"/>
              <a:defRPr>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Wingdings" panose="05000000000000000000" pitchFamily="2" charset="2"/>
              <a:buChar char="l"/>
              <a:defRPr>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Wingdings" panose="05000000000000000000" pitchFamily="2" charset="2"/>
              <a:buChar char="l"/>
              <a:defRPr>
                <a:solidFill>
                  <a:srgbClr val="000000"/>
                </a:solidFill>
                <a:latin typeface="Arial" panose="020B0604020202020204" pitchFamily="34" charset="0"/>
                <a:ea typeface="宋体" panose="02010600030101010101" pitchFamily="2" charset="-122"/>
              </a:defRPr>
            </a:lvl9pPr>
          </a:lstStyle>
          <a:p>
            <a:pPr>
              <a:spcBef>
                <a:spcPct val="0"/>
              </a:spcBef>
              <a:buFont typeface="Arial" panose="020B0604020202020204" pitchFamily="34" charset="0"/>
              <a:buNone/>
            </a:pPr>
            <a:endParaRPr lang="zh-CN" altLang="en-US" sz="2400">
              <a:solidFill>
                <a:schemeClr val="tx1"/>
              </a:solidFill>
            </a:endParaRPr>
          </a:p>
        </p:txBody>
      </p:sp>
      <p:sp>
        <p:nvSpPr>
          <p:cNvPr id="9" name="标题 1"/>
          <p:cNvSpPr txBox="1">
            <a:spLocks/>
          </p:cNvSpPr>
          <p:nvPr/>
        </p:nvSpPr>
        <p:spPr>
          <a:xfrm>
            <a:off x="76200" y="228600"/>
            <a:ext cx="8991600" cy="685800"/>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altLang="zh-CN" sz="3600" b="1" kern="0" noProof="0" dirty="0" smtClean="0">
                <a:solidFill>
                  <a:srgbClr val="003399"/>
                </a:solidFill>
                <a:latin typeface="+mj-lt"/>
                <a:cs typeface="Times New Roman" pitchFamily="18" charset="0"/>
              </a:rPr>
              <a:t>Beamspace channel</a:t>
            </a:r>
            <a:endParaRPr kumimoji="0" lang="zh-CN" altLang="en-US" sz="3600" b="1" i="0" u="none" strike="noStrike" kern="0" cap="none" spc="0" normalizeH="0" baseline="0" noProof="0" dirty="0">
              <a:ln>
                <a:noFill/>
              </a:ln>
              <a:solidFill>
                <a:srgbClr val="003399"/>
              </a:solidFill>
              <a:effectLst/>
              <a:uLnTx/>
              <a:uFillTx/>
              <a:latin typeface="+mj-lt"/>
              <a:cs typeface="Times New Roman" pitchFamily="18" charset="0"/>
            </a:endParaRPr>
          </a:p>
        </p:txBody>
      </p:sp>
      <p:graphicFrame>
        <p:nvGraphicFramePr>
          <p:cNvPr id="10" name="对象 9"/>
          <p:cNvGraphicFramePr>
            <a:graphicFrameLocks noChangeAspect="1"/>
          </p:cNvGraphicFramePr>
          <p:nvPr/>
        </p:nvGraphicFramePr>
        <p:xfrm>
          <a:off x="4147377" y="4903026"/>
          <a:ext cx="889000" cy="292100"/>
        </p:xfrm>
        <a:graphic>
          <a:graphicData uri="http://schemas.openxmlformats.org/presentationml/2006/ole">
            <p:oleObj spid="_x0000_s1114115" name="Equation" r:id="rId7" imgW="888840" imgH="291960" progId="Equation.DSMT4">
              <p:embed/>
            </p:oleObj>
          </a:graphicData>
        </a:graphic>
      </p:graphicFrame>
      <p:sp>
        <p:nvSpPr>
          <p:cNvPr id="11" name="TextBox 10"/>
          <p:cNvSpPr txBox="1"/>
          <p:nvPr/>
        </p:nvSpPr>
        <p:spPr>
          <a:xfrm>
            <a:off x="1075551" y="3745415"/>
            <a:ext cx="2246769" cy="461665"/>
          </a:xfrm>
          <a:prstGeom prst="rect">
            <a:avLst/>
          </a:prstGeom>
          <a:noFill/>
        </p:spPr>
        <p:txBody>
          <a:bodyPr wrap="square" rtlCol="0">
            <a:spAutoFit/>
          </a:bodyPr>
          <a:lstStyle/>
          <a:p>
            <a:r>
              <a:rPr lang="en-US" altLang="zh-CN" b="1" dirty="0" smtClean="0">
                <a:solidFill>
                  <a:srgbClr val="FF0000"/>
                </a:solidFill>
                <a:latin typeface="Times New Roman" pitchFamily="18" charset="0"/>
                <a:cs typeface="Times New Roman" pitchFamily="18" charset="0"/>
              </a:rPr>
              <a:t>Spatial</a:t>
            </a:r>
            <a:r>
              <a:rPr lang="en-US" altLang="zh-CN" b="1" dirty="0" smtClean="0">
                <a:solidFill>
                  <a:srgbClr val="000000"/>
                </a:solidFill>
                <a:latin typeface="Times New Roman" pitchFamily="18" charset="0"/>
                <a:cs typeface="Times New Roman" pitchFamily="18" charset="0"/>
              </a:rPr>
              <a:t> channel</a:t>
            </a:r>
            <a:endParaRPr lang="zh-CN" altLang="en-US" dirty="0">
              <a:solidFill>
                <a:srgbClr val="000000"/>
              </a:solidFill>
              <a:latin typeface="Times New Roman" pitchFamily="18" charset="0"/>
              <a:cs typeface="Times New Roman" pitchFamily="18" charset="0"/>
            </a:endParaRPr>
          </a:p>
        </p:txBody>
      </p:sp>
      <p:sp>
        <p:nvSpPr>
          <p:cNvPr id="12" name="TextBox 11"/>
          <p:cNvSpPr txBox="1"/>
          <p:nvPr/>
        </p:nvSpPr>
        <p:spPr>
          <a:xfrm>
            <a:off x="5750306" y="3730486"/>
            <a:ext cx="3507129" cy="461665"/>
          </a:xfrm>
          <a:prstGeom prst="rect">
            <a:avLst/>
          </a:prstGeom>
          <a:noFill/>
        </p:spPr>
        <p:txBody>
          <a:bodyPr wrap="square" rtlCol="0">
            <a:spAutoFit/>
          </a:bodyPr>
          <a:lstStyle/>
          <a:p>
            <a:r>
              <a:rPr lang="en-US" altLang="zh-CN" b="1" dirty="0" smtClean="0">
                <a:solidFill>
                  <a:srgbClr val="FF0000"/>
                </a:solidFill>
                <a:latin typeface="Times New Roman" pitchFamily="18" charset="0"/>
                <a:cs typeface="Times New Roman" pitchFamily="18" charset="0"/>
              </a:rPr>
              <a:t>Beamspace </a:t>
            </a:r>
            <a:r>
              <a:rPr lang="en-US" altLang="zh-CN" b="1" dirty="0" smtClean="0">
                <a:solidFill>
                  <a:srgbClr val="000000"/>
                </a:solidFill>
                <a:latin typeface="Times New Roman" pitchFamily="18" charset="0"/>
                <a:cs typeface="Times New Roman" pitchFamily="18" charset="0"/>
              </a:rPr>
              <a:t>channel</a:t>
            </a:r>
            <a:endParaRPr lang="zh-CN" altLang="en-US" b="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5142" name="内容占位符 5"/>
          <p:cNvGraphicFramePr>
            <a:graphicFrameLocks noChangeAspect="1"/>
          </p:cNvGraphicFramePr>
          <p:nvPr/>
        </p:nvGraphicFramePr>
        <p:xfrm>
          <a:off x="4788218" y="3554369"/>
          <a:ext cx="3878262" cy="2462891"/>
        </p:xfrm>
        <a:graphic>
          <a:graphicData uri="http://schemas.openxmlformats.org/presentationml/2006/ole">
            <p:oleObj spid="_x0000_s1115142" name="Visio" r:id="rId4" imgW="4780398" imgH="3034718" progId="Visio.Drawing.11">
              <p:embed/>
            </p:oleObj>
          </a:graphicData>
        </a:graphic>
      </p:graphicFrame>
      <p:sp>
        <p:nvSpPr>
          <p:cNvPr id="2" name="标题 1"/>
          <p:cNvSpPr txBox="1">
            <a:spLocks/>
          </p:cNvSpPr>
          <p:nvPr/>
        </p:nvSpPr>
        <p:spPr>
          <a:xfrm>
            <a:off x="76200" y="228600"/>
            <a:ext cx="8991600" cy="685800"/>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altLang="zh-CN" sz="3600" b="1" kern="0" dirty="0" smtClean="0">
                <a:solidFill>
                  <a:srgbClr val="003399"/>
                </a:solidFill>
                <a:latin typeface="+mj-lt"/>
                <a:cs typeface="Times New Roman" pitchFamily="18" charset="0"/>
              </a:rPr>
              <a:t>Existing problem</a:t>
            </a:r>
            <a:endParaRPr kumimoji="0" lang="zh-CN" altLang="en-US" sz="3600" b="1" i="0" u="none" strike="noStrike" kern="0" cap="none" spc="0" normalizeH="0" baseline="0" noProof="0" dirty="0">
              <a:ln>
                <a:noFill/>
              </a:ln>
              <a:solidFill>
                <a:srgbClr val="003399"/>
              </a:solidFill>
              <a:effectLst/>
              <a:uLnTx/>
              <a:uFillTx/>
              <a:latin typeface="+mj-lt"/>
              <a:cs typeface="Times New Roman" pitchFamily="18" charset="0"/>
            </a:endParaRPr>
          </a:p>
        </p:txBody>
      </p:sp>
      <p:sp>
        <p:nvSpPr>
          <p:cNvPr id="4" name="TextBox 1"/>
          <p:cNvSpPr txBox="1">
            <a:spLocks noChangeArrowheads="1"/>
          </p:cNvSpPr>
          <p:nvPr/>
        </p:nvSpPr>
        <p:spPr bwMode="auto">
          <a:xfrm>
            <a:off x="2003708" y="6072173"/>
            <a:ext cx="5114720" cy="400110"/>
          </a:xfrm>
          <a:prstGeom prst="rect">
            <a:avLst/>
          </a:prstGeom>
          <a:solidFill>
            <a:srgbClr val="CC0000"/>
          </a:solidFill>
          <a:ln w="9525">
            <a:noFill/>
            <a:miter lim="800000"/>
            <a:headEnd/>
            <a:tailEnd/>
          </a:ln>
          <a:effectLst>
            <a:outerShdw dist="38100" dir="2700000" algn="tl" rotWithShape="0">
              <a:srgbClr val="808080">
                <a:alpha val="39998"/>
              </a:srgbClr>
            </a:outerShdw>
          </a:effectLst>
        </p:spPr>
        <p:txBody>
          <a:bodyPr wrap="square">
            <a:spAutoFit/>
          </a:bodyPr>
          <a:lstStyle/>
          <a:p>
            <a:pPr algn="just"/>
            <a:r>
              <a:rPr lang="en-US" altLang="zh-CN" sz="2000" b="1" dirty="0" smtClean="0">
                <a:solidFill>
                  <a:srgbClr val="FFFF00"/>
                </a:solidFill>
                <a:latin typeface="Times New Roman" pitchFamily="18" charset="0"/>
                <a:cs typeface="Times New Roman" pitchFamily="18" charset="0"/>
              </a:rPr>
              <a:t>How to estimate </a:t>
            </a:r>
            <a:r>
              <a:rPr lang="en-US" altLang="zh-CN" sz="2000" b="1" dirty="0" smtClean="0">
                <a:solidFill>
                  <a:srgbClr val="FFFF00"/>
                </a:solidFill>
                <a:latin typeface="Times New Roman" pitchFamily="18" charset="0"/>
                <a:cs typeface="Times New Roman" pitchFamily="18" charset="0"/>
              </a:rPr>
              <a:t>the 3D </a:t>
            </a:r>
            <a:r>
              <a:rPr lang="en-US" altLang="zh-CN" sz="2000" b="1" dirty="0" smtClean="0">
                <a:solidFill>
                  <a:srgbClr val="FFFF00"/>
                </a:solidFill>
                <a:latin typeface="Times New Roman" pitchFamily="18" charset="0"/>
                <a:cs typeface="Times New Roman" pitchFamily="18" charset="0"/>
              </a:rPr>
              <a:t>beamspace </a:t>
            </a:r>
            <a:r>
              <a:rPr lang="en-US" altLang="zh-CN" sz="2000" b="1" dirty="0" smtClean="0">
                <a:solidFill>
                  <a:srgbClr val="FFFF00"/>
                </a:solidFill>
                <a:latin typeface="Times New Roman" pitchFamily="18" charset="0"/>
                <a:cs typeface="Times New Roman" pitchFamily="18" charset="0"/>
              </a:rPr>
              <a:t>channel ?</a:t>
            </a:r>
            <a:endParaRPr lang="zh-CN" altLang="en-US" sz="2000" b="1" dirty="0">
              <a:solidFill>
                <a:srgbClr val="FFFF00"/>
              </a:solidFill>
              <a:latin typeface="Times New Roman" pitchFamily="18" charset="0"/>
              <a:cs typeface="Times New Roman" pitchFamily="18" charset="0"/>
            </a:endParaRPr>
          </a:p>
        </p:txBody>
      </p:sp>
      <p:sp>
        <p:nvSpPr>
          <p:cNvPr id="5" name="Rectangle 3"/>
          <p:cNvSpPr txBox="1">
            <a:spLocks noChangeArrowheads="1"/>
          </p:cNvSpPr>
          <p:nvPr/>
        </p:nvSpPr>
        <p:spPr bwMode="auto">
          <a:xfrm>
            <a:off x="50892" y="1149480"/>
            <a:ext cx="9001668" cy="2703443"/>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Times New Roman" pitchFamily="18" charset="0"/>
                <a:cs typeface="Times New Roman" pitchFamily="18" charset="0"/>
                <a:sym typeface="Wingdings" pitchFamily="2" charset="2"/>
              </a:rPr>
              <a:t>3D Beamspace</a:t>
            </a:r>
            <a:r>
              <a:rPr lang="en-US" altLang="zh-CN" b="1" kern="0" dirty="0" smtClean="0">
                <a:solidFill>
                  <a:srgbClr val="000000"/>
                </a:solidFill>
                <a:latin typeface="Times New Roman" pitchFamily="18" charset="0"/>
                <a:cs typeface="Times New Roman" pitchFamily="18" charset="0"/>
                <a:sym typeface="Wingdings" pitchFamily="2" charset="2"/>
              </a:rPr>
              <a:t> </a:t>
            </a:r>
            <a:r>
              <a:rPr lang="en-US" altLang="zh-CN" b="1" kern="0" dirty="0" smtClean="0">
                <a:solidFill>
                  <a:srgbClr val="000000"/>
                </a:solidFill>
                <a:latin typeface="Times New Roman" pitchFamily="18" charset="0"/>
                <a:cs typeface="Times New Roman" pitchFamily="18" charset="0"/>
                <a:sym typeface="Wingdings" pitchFamily="2" charset="2"/>
              </a:rPr>
              <a:t>channel estimation</a:t>
            </a:r>
            <a:endParaRPr lang="en-US" altLang="zh-CN" kern="0" baseline="30000" dirty="0">
              <a:solidFill>
                <a:srgbClr val="CC00CC"/>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Beam selection requires the information of </a:t>
            </a:r>
            <a:r>
              <a:rPr lang="en-US" altLang="zh-CN" sz="2000" b="1" kern="0" dirty="0" smtClean="0">
                <a:solidFill>
                  <a:srgbClr val="0000FF"/>
                </a:solidFill>
                <a:latin typeface="Times New Roman" pitchFamily="18" charset="0"/>
                <a:cs typeface="Times New Roman" pitchFamily="18" charset="0"/>
                <a:sym typeface="Wingdings" pitchFamily="2" charset="2"/>
              </a:rPr>
              <a:t>beamspace channel</a:t>
            </a:r>
          </a:p>
          <a:p>
            <a:pPr marL="742950" lvl="1" indent="-285750" eaLnBrk="1" hangingPunct="1">
              <a:spcBef>
                <a:spcPct val="20000"/>
              </a:spcBef>
              <a:buClr>
                <a:srgbClr val="000000"/>
              </a:buClr>
              <a:buFontTx/>
              <a:buChar char="–"/>
              <a:defRPr/>
            </a:pPr>
            <a:r>
              <a:rPr lang="en-US" altLang="zh-CN" sz="2000" b="1" kern="0" dirty="0" smtClean="0">
                <a:solidFill>
                  <a:srgbClr val="FF0000"/>
                </a:solidFill>
                <a:latin typeface="Times New Roman" pitchFamily="18" charset="0"/>
                <a:cs typeface="Times New Roman" pitchFamily="18" charset="0"/>
                <a:sym typeface="Wingdings" pitchFamily="2" charset="2"/>
              </a:rPr>
              <a:t>Existing</a:t>
            </a:r>
            <a:r>
              <a:rPr lang="en-US" altLang="zh-CN" sz="2000" kern="0" dirty="0" smtClean="0">
                <a:solidFill>
                  <a:srgbClr val="000000"/>
                </a:solidFill>
                <a:latin typeface="Times New Roman" pitchFamily="18" charset="0"/>
                <a:cs typeface="Times New Roman" pitchFamily="18" charset="0"/>
                <a:sym typeface="Wingdings" pitchFamily="2" charset="2"/>
              </a:rPr>
              <a:t> scheme based on the </a:t>
            </a:r>
            <a:r>
              <a:rPr lang="en-US" altLang="zh-CN" sz="2000" b="1" kern="0" dirty="0" smtClean="0">
                <a:solidFill>
                  <a:srgbClr val="FF0000"/>
                </a:solidFill>
                <a:latin typeface="Times New Roman" pitchFamily="18" charset="0"/>
                <a:cs typeface="Times New Roman" pitchFamily="18" charset="0"/>
                <a:sym typeface="Wingdings" pitchFamily="2" charset="2"/>
              </a:rPr>
              <a:t>2D</a:t>
            </a:r>
            <a:r>
              <a:rPr lang="en-US" altLang="zh-CN" sz="2000" kern="0" dirty="0" smtClean="0">
                <a:solidFill>
                  <a:srgbClr val="000000"/>
                </a:solidFill>
                <a:latin typeface="Times New Roman" pitchFamily="18" charset="0"/>
                <a:cs typeface="Times New Roman" pitchFamily="18" charset="0"/>
                <a:sym typeface="Wingdings" pitchFamily="2" charset="2"/>
              </a:rPr>
              <a:t> beamspace channel model</a:t>
            </a:r>
            <a:endParaRPr lang="en-US" altLang="zh-CN" sz="2000" b="1" kern="0" dirty="0" smtClean="0">
              <a:solidFill>
                <a:srgbClr val="FF0000"/>
              </a:solidFill>
              <a:latin typeface="Times New Roman" pitchFamily="18" charset="0"/>
              <a:cs typeface="Times New Roman" pitchFamily="18" charset="0"/>
              <a:sym typeface="Wingdings" pitchFamily="2" charset="2"/>
            </a:endParaRPr>
          </a:p>
          <a:p>
            <a:pPr marL="900000" lvl="1" indent="-285750">
              <a:spcBef>
                <a:spcPct val="20000"/>
              </a:spcBef>
              <a:buClr>
                <a:srgbClr val="000000"/>
              </a:buClr>
              <a:buFont typeface="Wingdings" pitchFamily="2" charset="2"/>
              <a:buChar char="Ø"/>
              <a:defRPr/>
            </a:pPr>
            <a:r>
              <a:rPr lang="en-US" altLang="zh-CN" sz="2000" b="1" kern="0" dirty="0" smtClean="0">
                <a:solidFill>
                  <a:srgbClr val="0000FF"/>
                </a:solidFill>
                <a:latin typeface="Times New Roman" pitchFamily="18" charset="0"/>
                <a:cs typeface="Times New Roman" pitchFamily="18" charset="0"/>
                <a:sym typeface="Wingdings" pitchFamily="2" charset="2"/>
              </a:rPr>
              <a:t>2D model </a:t>
            </a:r>
            <a:r>
              <a:rPr lang="en-US" altLang="zh-CN" sz="2000" kern="0" dirty="0" smtClean="0">
                <a:solidFill>
                  <a:srgbClr val="000000"/>
                </a:solidFill>
                <a:latin typeface="Times New Roman" pitchFamily="18" charset="0"/>
                <a:cs typeface="Times New Roman" pitchFamily="18" charset="0"/>
                <a:sym typeface="Wingdings" pitchFamily="2" charset="2"/>
              </a:rPr>
              <a:t>→ </a:t>
            </a:r>
            <a:r>
              <a:rPr lang="en-US" altLang="zh-CN" sz="2000" b="1" kern="0" dirty="0" smtClean="0">
                <a:solidFill>
                  <a:srgbClr val="FF0000"/>
                </a:solidFill>
                <a:latin typeface="Times New Roman" pitchFamily="18" charset="0"/>
                <a:cs typeface="Times New Roman" pitchFamily="18" charset="0"/>
                <a:sym typeface="Wingdings" pitchFamily="2" charset="2"/>
              </a:rPr>
              <a:t>only</a:t>
            </a:r>
            <a:r>
              <a:rPr lang="en-US" altLang="zh-CN" sz="2000" kern="0" dirty="0" smtClean="0">
                <a:solidFill>
                  <a:srgbClr val="000000"/>
                </a:solidFill>
                <a:latin typeface="Times New Roman" pitchFamily="18" charset="0"/>
                <a:cs typeface="Times New Roman" pitchFamily="18" charset="0"/>
                <a:sym typeface="Wingdings" pitchFamily="2" charset="2"/>
              </a:rPr>
              <a:t> horizontal degrees of freedom</a:t>
            </a:r>
            <a:endParaRPr lang="en-US" altLang="zh-CN" sz="5400" kern="0" dirty="0" smtClean="0">
              <a:solidFill>
                <a:srgbClr val="000000"/>
              </a:solidFill>
              <a:latin typeface="Times New Roman" pitchFamily="18" charset="0"/>
              <a:cs typeface="Times New Roman" pitchFamily="18" charset="0"/>
              <a:sym typeface="Wingdings" pitchFamily="2" charset="2"/>
            </a:endParaRPr>
          </a:p>
          <a:p>
            <a:pPr marL="900000" lvl="1" indent="-285750">
              <a:spcBef>
                <a:spcPct val="20000"/>
              </a:spcBef>
              <a:buClr>
                <a:srgbClr val="000000"/>
              </a:buClr>
              <a:buFont typeface="Wingdings" pitchFamily="2" charset="2"/>
              <a:buChar char="Ø"/>
              <a:defRPr/>
            </a:pPr>
            <a:r>
              <a:rPr lang="en-US" altLang="zh-CN" sz="2000" b="1" kern="0" dirty="0" smtClean="0">
                <a:solidFill>
                  <a:srgbClr val="0000FF"/>
                </a:solidFill>
                <a:latin typeface="Times New Roman" pitchFamily="18" charset="0"/>
                <a:cs typeface="Times New Roman" pitchFamily="18" charset="0"/>
                <a:sym typeface="Wingdings" pitchFamily="2" charset="2"/>
              </a:rPr>
              <a:t>3D model </a:t>
            </a:r>
            <a:r>
              <a:rPr lang="en-US" altLang="zh-CN" sz="2000" kern="0" dirty="0" smtClean="0">
                <a:solidFill>
                  <a:srgbClr val="000000"/>
                </a:solidFill>
                <a:latin typeface="Times New Roman" pitchFamily="18" charset="0"/>
                <a:cs typeface="Times New Roman" pitchFamily="18" charset="0"/>
                <a:sym typeface="Wingdings" pitchFamily="2" charset="2"/>
              </a:rPr>
              <a:t>→ </a:t>
            </a:r>
            <a:r>
              <a:rPr lang="en-US" altLang="zh-CN" sz="2000" b="1" kern="0" dirty="0" smtClean="0">
                <a:solidFill>
                  <a:srgbClr val="FF0000"/>
                </a:solidFill>
                <a:latin typeface="Times New Roman" pitchFamily="18" charset="0"/>
                <a:cs typeface="Times New Roman" pitchFamily="18" charset="0"/>
                <a:sym typeface="Wingdings" pitchFamily="2" charset="2"/>
              </a:rPr>
              <a:t>both</a:t>
            </a:r>
            <a:r>
              <a:rPr lang="en-US" altLang="zh-CN" sz="2000" kern="0" dirty="0" smtClean="0">
                <a:solidFill>
                  <a:srgbClr val="000000"/>
                </a:solidFill>
                <a:latin typeface="Times New Roman" pitchFamily="18" charset="0"/>
                <a:cs typeface="Times New Roman" pitchFamily="18" charset="0"/>
                <a:sym typeface="Wingdings" pitchFamily="2" charset="2"/>
              </a:rPr>
              <a:t> horizontal and vertical </a:t>
            </a:r>
            <a:r>
              <a:rPr lang="en-US" altLang="zh-CN" sz="2000" kern="0" dirty="0" smtClean="0">
                <a:solidFill>
                  <a:srgbClr val="000000"/>
                </a:solidFill>
                <a:latin typeface="Times New Roman" pitchFamily="18" charset="0"/>
                <a:cs typeface="Times New Roman" pitchFamily="18" charset="0"/>
                <a:sym typeface="Wingdings" pitchFamily="2" charset="2"/>
              </a:rPr>
              <a:t>degrees of </a:t>
            </a:r>
            <a:r>
              <a:rPr lang="en-US" altLang="zh-CN" sz="2000" kern="0" dirty="0" smtClean="0">
                <a:solidFill>
                  <a:srgbClr val="000000"/>
                </a:solidFill>
                <a:latin typeface="Times New Roman" pitchFamily="18" charset="0"/>
                <a:cs typeface="Times New Roman" pitchFamily="18" charset="0"/>
                <a:sym typeface="Wingdings" pitchFamily="2" charset="2"/>
              </a:rPr>
              <a:t>freedom</a:t>
            </a:r>
          </a:p>
          <a:p>
            <a:pPr marL="742950" lvl="1" indent="-285750">
              <a:spcBef>
                <a:spcPct val="20000"/>
              </a:spcBef>
              <a:buClr>
                <a:srgbClr val="000000"/>
              </a:buClr>
              <a:buFontTx/>
              <a:buChar char="–"/>
              <a:defRPr/>
            </a:pPr>
            <a:r>
              <a:rPr lang="en-US" altLang="zh-CN" sz="2000" b="1" kern="0" dirty="0" smtClean="0">
                <a:solidFill>
                  <a:srgbClr val="FF0000"/>
                </a:solidFill>
                <a:latin typeface="Times New Roman" pitchFamily="18" charset="0"/>
                <a:cs typeface="Times New Roman" pitchFamily="18" charset="0"/>
                <a:sym typeface="Wingdings" pitchFamily="2" charset="2"/>
              </a:rPr>
              <a:t>Few</a:t>
            </a:r>
            <a:r>
              <a:rPr lang="en-US" altLang="zh-CN" sz="2000" kern="0" dirty="0" smtClean="0">
                <a:solidFill>
                  <a:srgbClr val="000000"/>
                </a:solidFill>
                <a:latin typeface="Times New Roman" pitchFamily="18" charset="0"/>
                <a:cs typeface="Times New Roman" pitchFamily="18" charset="0"/>
                <a:sym typeface="Wingdings" pitchFamily="2" charset="2"/>
              </a:rPr>
              <a:t> works on 3D beamspace channel estimation</a:t>
            </a:r>
            <a:endParaRPr lang="en-US" altLang="zh-CN" sz="2000" kern="0" dirty="0" smtClean="0">
              <a:solidFill>
                <a:srgbClr val="000000"/>
              </a:solidFill>
              <a:latin typeface="Times New Roman" pitchFamily="18" charset="0"/>
              <a:cs typeface="Times New Roman" pitchFamily="18" charset="0"/>
              <a:sym typeface="Wingdings" pitchFamily="2" charset="2"/>
            </a:endParaRPr>
          </a:p>
        </p:txBody>
      </p:sp>
      <p:graphicFrame>
        <p:nvGraphicFramePr>
          <p:cNvPr id="1115144" name="内容占位符 5"/>
          <p:cNvGraphicFramePr>
            <a:graphicFrameLocks noChangeAspect="1"/>
          </p:cNvGraphicFramePr>
          <p:nvPr/>
        </p:nvGraphicFramePr>
        <p:xfrm>
          <a:off x="85725" y="3554413"/>
          <a:ext cx="4360863" cy="2462212"/>
        </p:xfrm>
        <a:graphic>
          <a:graphicData uri="http://schemas.openxmlformats.org/presentationml/2006/ole">
            <p:oleObj spid="_x0000_s1115144" name="Visio" r:id="rId5" imgW="5374545" imgH="3034718" progId="Visio.Drawing.11">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69850" y="1143000"/>
            <a:ext cx="8921750" cy="341884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System model</a:t>
            </a:r>
            <a:endParaRPr lang="en-US" altLang="zh-CN" kern="0" dirty="0">
              <a:solidFill>
                <a:srgbClr val="CC00CC"/>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    single-antenna users,  BS </a:t>
            </a:r>
            <a:r>
              <a:rPr lang="en-US" altLang="zh-CN" sz="2000" kern="0" dirty="0" smtClean="0">
                <a:solidFill>
                  <a:srgbClr val="000000"/>
                </a:solidFill>
                <a:latin typeface="Times New Roman" pitchFamily="18" charset="0"/>
                <a:cs typeface="Times New Roman" pitchFamily="18" charset="0"/>
                <a:sym typeface="Wingdings" pitchFamily="2" charset="2"/>
              </a:rPr>
              <a:t>with                      </a:t>
            </a:r>
            <a:r>
              <a:rPr lang="en-US" altLang="zh-CN" sz="2000" kern="0" dirty="0" smtClean="0">
                <a:solidFill>
                  <a:srgbClr val="000000"/>
                </a:solidFill>
                <a:latin typeface="Times New Roman" pitchFamily="18" charset="0"/>
                <a:cs typeface="Times New Roman" pitchFamily="18" charset="0"/>
                <a:sym typeface="Wingdings" pitchFamily="2" charset="2"/>
              </a:rPr>
              <a:t>antennas,</a:t>
            </a:r>
            <a:r>
              <a:rPr lang="en-US" altLang="zh-CN" sz="2000" kern="0" dirty="0" smtClean="0">
                <a:solidFill>
                  <a:srgbClr val="0033CC"/>
                </a:solidFill>
                <a:latin typeface="Times New Roman" pitchFamily="18" charset="0"/>
                <a:cs typeface="Times New Roman" pitchFamily="18" charset="0"/>
                <a:sym typeface="Wingdings" pitchFamily="2" charset="2"/>
              </a:rPr>
              <a:t>               </a:t>
            </a:r>
            <a:r>
              <a:rPr lang="en-US" altLang="zh-CN" sz="2000" kern="0" dirty="0" smtClean="0">
                <a:solidFill>
                  <a:srgbClr val="0033CC"/>
                </a:solidFill>
                <a:latin typeface="Times New Roman" pitchFamily="18" charset="0"/>
                <a:cs typeface="Times New Roman" pitchFamily="18" charset="0"/>
                <a:sym typeface="Wingdings" pitchFamily="2" charset="2"/>
              </a:rPr>
              <a:t> RF </a:t>
            </a:r>
            <a:r>
              <a:rPr lang="en-US" altLang="zh-CN" sz="2000" kern="0" dirty="0" smtClean="0">
                <a:solidFill>
                  <a:srgbClr val="0033CC"/>
                </a:solidFill>
                <a:latin typeface="Times New Roman" pitchFamily="18" charset="0"/>
                <a:cs typeface="Times New Roman" pitchFamily="18" charset="0"/>
                <a:sym typeface="Wingdings" pitchFamily="2" charset="2"/>
              </a:rPr>
              <a:t>chains </a:t>
            </a:r>
          </a:p>
          <a:p>
            <a:pPr marL="742950" lvl="1" indent="-285750" eaLnBrk="1" hangingPunct="1">
              <a:spcBef>
                <a:spcPct val="20000"/>
              </a:spcBef>
              <a:buClr>
                <a:srgbClr val="000000"/>
              </a:buClr>
              <a:buFontTx/>
              <a:buChar char="–"/>
              <a:defRPr/>
            </a:pP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ts val="900"/>
              </a:spcBef>
              <a:buClr>
                <a:srgbClr val="000000"/>
              </a:buClr>
              <a:buFontTx/>
              <a:buChar char="–"/>
              <a:defRPr/>
            </a:pPr>
            <a:r>
              <a:rPr lang="en-US" altLang="zh-CN" sz="2000" dirty="0" smtClean="0">
                <a:solidFill>
                  <a:srgbClr val="000000"/>
                </a:solidFill>
                <a:latin typeface="Times New Roman" pitchFamily="18" charset="0"/>
                <a:cs typeface="Times New Roman" pitchFamily="18" charset="0"/>
              </a:rPr>
              <a:t>Saleh-Valenzuela channel model</a:t>
            </a:r>
            <a:r>
              <a:rPr lang="en-US" altLang="zh-CN" sz="2000"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CC00CC"/>
                </a:solidFill>
                <a:latin typeface="Times New Roman" pitchFamily="18" charset="0"/>
                <a:cs typeface="Times New Roman" pitchFamily="18" charset="0"/>
                <a:sym typeface="Wingdings" pitchFamily="2" charset="2"/>
              </a:rPr>
              <a:t>[Ayach’14]</a:t>
            </a: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ts val="0"/>
              </a:spcBef>
              <a:buClr>
                <a:srgbClr val="000000"/>
              </a:buClr>
              <a:defRPr/>
            </a:pP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ts val="3000"/>
              </a:spcBef>
              <a:buClr>
                <a:srgbClr val="000000"/>
              </a:buClr>
              <a:defRPr/>
            </a:pPr>
            <a:r>
              <a:rPr lang="en-US" altLang="zh-CN" sz="2000" kern="0" dirty="0" smtClean="0">
                <a:solidFill>
                  <a:srgbClr val="000000"/>
                </a:solidFill>
                <a:latin typeface="Times New Roman" pitchFamily="18" charset="0"/>
                <a:cs typeface="Times New Roman" pitchFamily="18" charset="0"/>
                <a:sym typeface="Wingdings" pitchFamily="2" charset="2"/>
              </a:rPr>
              <a:t>    where    </a:t>
            </a:r>
            <a:r>
              <a:rPr lang="en-US" altLang="zh-CN" sz="2000" kern="0" dirty="0" smtClean="0">
                <a:solidFill>
                  <a:srgbClr val="FF0000"/>
                </a:solidFill>
                <a:latin typeface="Times New Roman" pitchFamily="18" charset="0"/>
                <a:cs typeface="Times New Roman" pitchFamily="18" charset="0"/>
                <a:sym typeface="Wingdings" pitchFamily="2" charset="2"/>
              </a:rPr>
              <a:t>: spatial </a:t>
            </a:r>
            <a:r>
              <a:rPr lang="en-US" altLang="zh-CN" sz="2000" kern="0" dirty="0" smtClean="0">
                <a:solidFill>
                  <a:srgbClr val="FF0000"/>
                </a:solidFill>
                <a:latin typeface="Times New Roman" pitchFamily="18" charset="0"/>
                <a:cs typeface="Times New Roman" pitchFamily="18" charset="0"/>
                <a:sym typeface="Wingdings" pitchFamily="2" charset="2"/>
              </a:rPr>
              <a:t>azimuth</a:t>
            </a:r>
            <a:r>
              <a:rPr lang="en-US" altLang="zh-CN" sz="2000" kern="0" dirty="0" smtClean="0">
                <a:solidFill>
                  <a:srgbClr val="FF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and    </a:t>
            </a:r>
            <a:r>
              <a:rPr lang="en-US" altLang="zh-CN" sz="2000"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FF0000"/>
                </a:solidFill>
                <a:latin typeface="Times New Roman" pitchFamily="18" charset="0"/>
                <a:cs typeface="Times New Roman" pitchFamily="18" charset="0"/>
                <a:sym typeface="Wingdings" pitchFamily="2" charset="2"/>
              </a:rPr>
              <a:t>: spatial elevation</a:t>
            </a:r>
            <a:endParaRPr lang="en-US" altLang="zh-CN" sz="2000" kern="0" dirty="0" smtClean="0">
              <a:solidFill>
                <a:srgbClr val="FF0000"/>
              </a:solidFill>
              <a:latin typeface="Times New Roman" pitchFamily="18" charset="0"/>
              <a:cs typeface="Times New Roman" pitchFamily="18" charset="0"/>
              <a:sym typeface="Wingdings" pitchFamily="2" charset="2"/>
            </a:endParaRPr>
          </a:p>
          <a:p>
            <a:pPr marL="742950" lvl="1" indent="-285750" eaLnBrk="1" hangingPunct="1">
              <a:spcBef>
                <a:spcPts val="6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Transform the spatial channel into beamspace</a:t>
            </a:r>
          </a:p>
          <a:p>
            <a:pPr marL="742950" lvl="1" indent="-285750" eaLnBrk="1" hangingPunct="1">
              <a:spcBef>
                <a:spcPts val="1200"/>
              </a:spcBef>
              <a:buClr>
                <a:srgbClr val="000000"/>
              </a:buClr>
              <a:buFontTx/>
              <a:buChar char="–"/>
              <a:defRPr/>
            </a:pP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ts val="1200"/>
              </a:spcBef>
              <a:buClr>
                <a:srgbClr val="000000"/>
              </a:buClr>
              <a:buFontTx/>
              <a:buChar char="–"/>
              <a:defRPr/>
            </a:pP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ts val="1200"/>
              </a:spcBef>
              <a:buClr>
                <a:srgbClr val="000000"/>
              </a:buClr>
              <a:defRPr/>
            </a:pPr>
            <a:r>
              <a:rPr lang="en-US" altLang="zh-CN" sz="2000" kern="0" dirty="0" smtClean="0">
                <a:solidFill>
                  <a:srgbClr val="000000"/>
                </a:solidFill>
                <a:latin typeface="Times New Roman" pitchFamily="18" charset="0"/>
                <a:cs typeface="Times New Roman" pitchFamily="18" charset="0"/>
                <a:sym typeface="Wingdings" pitchFamily="2" charset="2"/>
              </a:rPr>
              <a:t>    where</a:t>
            </a:r>
          </a:p>
        </p:txBody>
      </p:sp>
      <p:graphicFrame>
        <p:nvGraphicFramePr>
          <p:cNvPr id="8" name="对象 7"/>
          <p:cNvGraphicFramePr>
            <a:graphicFrameLocks noChangeAspect="1"/>
          </p:cNvGraphicFramePr>
          <p:nvPr/>
        </p:nvGraphicFramePr>
        <p:xfrm>
          <a:off x="1695450" y="1981200"/>
          <a:ext cx="2590800" cy="342900"/>
        </p:xfrm>
        <a:graphic>
          <a:graphicData uri="http://schemas.openxmlformats.org/presentationml/2006/ole">
            <p:oleObj spid="_x0000_s1159170" name="Equation" r:id="rId4" imgW="2590800" imgH="342900" progId="Equation.DSMT4">
              <p:embed/>
            </p:oleObj>
          </a:graphicData>
        </a:graphic>
      </p:graphicFrame>
      <p:graphicFrame>
        <p:nvGraphicFramePr>
          <p:cNvPr id="9" name="对象 8"/>
          <p:cNvGraphicFramePr>
            <a:graphicFrameLocks noChangeAspect="1"/>
          </p:cNvGraphicFramePr>
          <p:nvPr/>
        </p:nvGraphicFramePr>
        <p:xfrm>
          <a:off x="4619625" y="1985963"/>
          <a:ext cx="2667000" cy="381000"/>
        </p:xfrm>
        <a:graphic>
          <a:graphicData uri="http://schemas.openxmlformats.org/presentationml/2006/ole">
            <p:oleObj spid="_x0000_s1159171" name="Equation" r:id="rId5" imgW="2667000" imgH="381000" progId="Equation.DSMT4">
              <p:embed/>
            </p:oleObj>
          </a:graphicData>
        </a:graphic>
      </p:graphicFrame>
      <p:graphicFrame>
        <p:nvGraphicFramePr>
          <p:cNvPr id="11" name="对象 10"/>
          <p:cNvGraphicFramePr>
            <a:graphicFrameLocks noChangeAspect="1"/>
          </p:cNvGraphicFramePr>
          <p:nvPr/>
        </p:nvGraphicFramePr>
        <p:xfrm>
          <a:off x="4289425" y="1631633"/>
          <a:ext cx="1244600" cy="330200"/>
        </p:xfrm>
        <a:graphic>
          <a:graphicData uri="http://schemas.openxmlformats.org/presentationml/2006/ole">
            <p:oleObj spid="_x0000_s1159172" name="Equation" r:id="rId6" imgW="1244520" imgH="330120" progId="Equation.DSMT4">
              <p:embed/>
            </p:oleObj>
          </a:graphicData>
        </a:graphic>
      </p:graphicFrame>
      <p:graphicFrame>
        <p:nvGraphicFramePr>
          <p:cNvPr id="102407" name="Object 7"/>
          <p:cNvGraphicFramePr>
            <a:graphicFrameLocks noChangeAspect="1"/>
          </p:cNvGraphicFramePr>
          <p:nvPr/>
        </p:nvGraphicFramePr>
        <p:xfrm>
          <a:off x="838200" y="1658841"/>
          <a:ext cx="241300" cy="228600"/>
        </p:xfrm>
        <a:graphic>
          <a:graphicData uri="http://schemas.openxmlformats.org/presentationml/2006/ole">
            <p:oleObj spid="_x0000_s1159173" name="Equation" r:id="rId7" imgW="241300" imgH="228600" progId="Equation.DSMT4">
              <p:embed/>
            </p:oleObj>
          </a:graphicData>
        </a:graphic>
      </p:graphicFrame>
      <p:graphicFrame>
        <p:nvGraphicFramePr>
          <p:cNvPr id="13" name="对象 12"/>
          <p:cNvGraphicFramePr>
            <a:graphicFrameLocks noChangeAspect="1"/>
          </p:cNvGraphicFramePr>
          <p:nvPr/>
        </p:nvGraphicFramePr>
        <p:xfrm>
          <a:off x="865823" y="2754630"/>
          <a:ext cx="4521200" cy="723900"/>
        </p:xfrm>
        <a:graphic>
          <a:graphicData uri="http://schemas.openxmlformats.org/presentationml/2006/ole">
            <p:oleObj spid="_x0000_s1159174" name="Equation" r:id="rId8" imgW="4520880" imgH="723600" progId="Equation.DSMT4">
              <p:embed/>
            </p:oleObj>
          </a:graphicData>
        </a:graphic>
      </p:graphicFrame>
      <p:graphicFrame>
        <p:nvGraphicFramePr>
          <p:cNvPr id="14" name="对象 13"/>
          <p:cNvGraphicFramePr>
            <a:graphicFrameLocks noChangeAspect="1"/>
          </p:cNvGraphicFramePr>
          <p:nvPr/>
        </p:nvGraphicFramePr>
        <p:xfrm>
          <a:off x="5500370" y="2933700"/>
          <a:ext cx="2667000" cy="381000"/>
        </p:xfrm>
        <a:graphic>
          <a:graphicData uri="http://schemas.openxmlformats.org/presentationml/2006/ole">
            <p:oleObj spid="_x0000_s1159175" name="Equation" r:id="rId9" imgW="2666880" imgH="380880" progId="Equation.DSMT4">
              <p:embed/>
            </p:oleObj>
          </a:graphicData>
        </a:graphic>
      </p:graphicFrame>
      <p:graphicFrame>
        <p:nvGraphicFramePr>
          <p:cNvPr id="43" name="对象 42"/>
          <p:cNvGraphicFramePr>
            <a:graphicFrameLocks noChangeAspect="1"/>
          </p:cNvGraphicFramePr>
          <p:nvPr/>
        </p:nvGraphicFramePr>
        <p:xfrm>
          <a:off x="1372870" y="4926013"/>
          <a:ext cx="3060700" cy="342900"/>
        </p:xfrm>
        <a:graphic>
          <a:graphicData uri="http://schemas.openxmlformats.org/presentationml/2006/ole">
            <p:oleObj spid="_x0000_s1159177" name="Equation" r:id="rId10" imgW="3060700" imgH="342900" progId="Equation.DSMT4">
              <p:embed/>
            </p:oleObj>
          </a:graphicData>
        </a:graphic>
      </p:graphicFrame>
      <p:sp>
        <p:nvSpPr>
          <p:cNvPr id="45" name="TextBox 44"/>
          <p:cNvSpPr txBox="1"/>
          <p:nvPr/>
        </p:nvSpPr>
        <p:spPr>
          <a:xfrm>
            <a:off x="4414519" y="5486400"/>
            <a:ext cx="3644758" cy="307777"/>
          </a:xfrm>
          <a:prstGeom prst="rect">
            <a:avLst/>
          </a:prstGeom>
          <a:noFill/>
        </p:spPr>
        <p:txBody>
          <a:bodyPr wrap="square" rtlCol="0">
            <a:spAutoFit/>
          </a:bodyPr>
          <a:lstStyle/>
          <a:p>
            <a:r>
              <a:rPr lang="en-US" altLang="zh-CN" sz="1400" b="1" dirty="0" smtClean="0">
                <a:solidFill>
                  <a:srgbClr val="0033CC"/>
                </a:solidFill>
                <a:latin typeface="Times New Roman" pitchFamily="18" charset="0"/>
                <a:cs typeface="Times New Roman" pitchFamily="18" charset="0"/>
              </a:rPr>
              <a:t>DFT matrix realized by lens antenna array</a:t>
            </a:r>
            <a:endParaRPr lang="zh-CN" altLang="en-US" sz="1400" b="1" dirty="0">
              <a:solidFill>
                <a:srgbClr val="0033CC"/>
              </a:solidFill>
              <a:latin typeface="Times New Roman" pitchFamily="18" charset="0"/>
              <a:cs typeface="Times New Roman" pitchFamily="18" charset="0"/>
            </a:endParaRPr>
          </a:p>
        </p:txBody>
      </p:sp>
      <p:graphicFrame>
        <p:nvGraphicFramePr>
          <p:cNvPr id="46" name="对象 45"/>
          <p:cNvGraphicFramePr>
            <a:graphicFrameLocks noChangeAspect="1"/>
          </p:cNvGraphicFramePr>
          <p:nvPr/>
        </p:nvGraphicFramePr>
        <p:xfrm>
          <a:off x="1535430" y="5864860"/>
          <a:ext cx="3060700" cy="368300"/>
        </p:xfrm>
        <a:graphic>
          <a:graphicData uri="http://schemas.openxmlformats.org/presentationml/2006/ole">
            <p:oleObj spid="_x0000_s1159178" name="Equation" r:id="rId11" imgW="3060360" imgH="368280" progId="Equation.DSMT4">
              <p:embed/>
            </p:oleObj>
          </a:graphicData>
        </a:graphic>
      </p:graphicFrame>
      <p:sp>
        <p:nvSpPr>
          <p:cNvPr id="51" name="TextBox 50"/>
          <p:cNvSpPr txBox="1"/>
          <p:nvPr/>
        </p:nvSpPr>
        <p:spPr>
          <a:xfrm>
            <a:off x="2072640" y="5486400"/>
            <a:ext cx="2466340" cy="307777"/>
          </a:xfrm>
          <a:prstGeom prst="rect">
            <a:avLst/>
          </a:prstGeom>
          <a:noFill/>
        </p:spPr>
        <p:txBody>
          <a:bodyPr wrap="square" rtlCol="0">
            <a:spAutoFit/>
          </a:bodyPr>
          <a:lstStyle/>
          <a:p>
            <a:r>
              <a:rPr lang="en-US" altLang="zh-CN" sz="1400" b="1" dirty="0" smtClean="0">
                <a:solidFill>
                  <a:srgbClr val="0033CC"/>
                </a:solidFill>
                <a:latin typeface="Times New Roman" pitchFamily="18" charset="0"/>
                <a:cs typeface="Times New Roman" pitchFamily="18" charset="0"/>
              </a:rPr>
              <a:t>Sparse beamspace </a:t>
            </a:r>
            <a:r>
              <a:rPr lang="en-US" altLang="zh-CN" sz="1400" b="1" dirty="0" smtClean="0">
                <a:solidFill>
                  <a:srgbClr val="0033CC"/>
                </a:solidFill>
                <a:latin typeface="Times New Roman" pitchFamily="18" charset="0"/>
                <a:cs typeface="Times New Roman" pitchFamily="18" charset="0"/>
              </a:rPr>
              <a:t>channel</a:t>
            </a:r>
            <a:endParaRPr lang="zh-CN" altLang="en-US" sz="1400" b="1" dirty="0">
              <a:solidFill>
                <a:srgbClr val="0033CC"/>
              </a:solidFill>
              <a:latin typeface="Times New Roman" pitchFamily="18" charset="0"/>
              <a:cs typeface="Times New Roman" pitchFamily="18" charset="0"/>
            </a:endParaRPr>
          </a:p>
        </p:txBody>
      </p:sp>
      <p:graphicFrame>
        <p:nvGraphicFramePr>
          <p:cNvPr id="102416" name="Object 16"/>
          <p:cNvGraphicFramePr>
            <a:graphicFrameLocks noChangeAspect="1"/>
          </p:cNvGraphicFramePr>
          <p:nvPr/>
        </p:nvGraphicFramePr>
        <p:xfrm>
          <a:off x="6629400" y="1630680"/>
          <a:ext cx="901700" cy="330200"/>
        </p:xfrm>
        <a:graphic>
          <a:graphicData uri="http://schemas.openxmlformats.org/presentationml/2006/ole">
            <p:oleObj spid="_x0000_s1159179" name="Equation" r:id="rId12" imgW="901309" imgH="330057" progId="Equation.DSMT4">
              <p:embed/>
            </p:oleObj>
          </a:graphicData>
        </a:graphic>
      </p:graphicFrame>
      <p:sp>
        <p:nvSpPr>
          <p:cNvPr id="56" name="上箭头 55"/>
          <p:cNvSpPr/>
          <p:nvPr/>
        </p:nvSpPr>
        <p:spPr bwMode="auto">
          <a:xfrm>
            <a:off x="3347720" y="5334000"/>
            <a:ext cx="381000" cy="152400"/>
          </a:xfrm>
          <a:prstGeom prst="upArrow">
            <a:avLst/>
          </a:prstGeom>
          <a:solidFill>
            <a:srgbClr val="FF3399"/>
          </a:solidFill>
          <a:ln w="1905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ndParaRPr>
          </a:p>
        </p:txBody>
      </p:sp>
      <p:sp>
        <p:nvSpPr>
          <p:cNvPr id="57" name="上箭头 56"/>
          <p:cNvSpPr/>
          <p:nvPr/>
        </p:nvSpPr>
        <p:spPr bwMode="auto">
          <a:xfrm>
            <a:off x="4643120" y="5323952"/>
            <a:ext cx="381000" cy="152400"/>
          </a:xfrm>
          <a:prstGeom prst="upArrow">
            <a:avLst/>
          </a:prstGeom>
          <a:solidFill>
            <a:srgbClr val="FF3399"/>
          </a:solidFill>
          <a:ln w="1905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ndParaRPr>
          </a:p>
        </p:txBody>
      </p:sp>
      <p:graphicFrame>
        <p:nvGraphicFramePr>
          <p:cNvPr id="35" name="对象 34"/>
          <p:cNvGraphicFramePr>
            <a:graphicFrameLocks noChangeAspect="1"/>
          </p:cNvGraphicFramePr>
          <p:nvPr/>
        </p:nvGraphicFramePr>
        <p:xfrm>
          <a:off x="3937000" y="4188572"/>
          <a:ext cx="177800" cy="241300"/>
        </p:xfrm>
        <a:graphic>
          <a:graphicData uri="http://schemas.openxmlformats.org/presentationml/2006/ole">
            <p:oleObj spid="_x0000_s1159180" name="Equation" r:id="rId13" imgW="177646" imgH="241091" progId="Equation.DSMT4">
              <p:embed/>
            </p:oleObj>
          </a:graphicData>
        </a:graphic>
      </p:graphicFrame>
      <p:graphicFrame>
        <p:nvGraphicFramePr>
          <p:cNvPr id="36" name="对象 35"/>
          <p:cNvGraphicFramePr>
            <a:graphicFrameLocks noChangeAspect="1"/>
          </p:cNvGraphicFramePr>
          <p:nvPr/>
        </p:nvGraphicFramePr>
        <p:xfrm>
          <a:off x="1547813" y="4201160"/>
          <a:ext cx="190500" cy="241300"/>
        </p:xfrm>
        <a:graphic>
          <a:graphicData uri="http://schemas.openxmlformats.org/presentationml/2006/ole">
            <p:oleObj spid="_x0000_s1159181" name="Equation" r:id="rId14" imgW="190440" imgH="241200" progId="Equation.DSMT4">
              <p:embed/>
            </p:oleObj>
          </a:graphicData>
        </a:graphic>
      </p:graphicFrame>
      <p:sp>
        <p:nvSpPr>
          <p:cNvPr id="47" name="矩形 46"/>
          <p:cNvSpPr/>
          <p:nvPr/>
        </p:nvSpPr>
        <p:spPr bwMode="auto">
          <a:xfrm>
            <a:off x="3336290" y="4895850"/>
            <a:ext cx="381000" cy="381000"/>
          </a:xfrm>
          <a:prstGeom prst="rect">
            <a:avLst/>
          </a:prstGeom>
          <a:noFill/>
          <a:ln w="28575" cap="flat" cmpd="sng" algn="ctr">
            <a:solidFill>
              <a:srgbClr val="92D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ndParaRPr>
          </a:p>
        </p:txBody>
      </p:sp>
      <p:graphicFrame>
        <p:nvGraphicFramePr>
          <p:cNvPr id="48" name="对象 47"/>
          <p:cNvGraphicFramePr>
            <a:graphicFrameLocks noChangeAspect="1"/>
          </p:cNvGraphicFramePr>
          <p:nvPr/>
        </p:nvGraphicFramePr>
        <p:xfrm>
          <a:off x="4610100" y="4870450"/>
          <a:ext cx="3492500" cy="520700"/>
        </p:xfrm>
        <a:graphic>
          <a:graphicData uri="http://schemas.openxmlformats.org/presentationml/2006/ole">
            <p:oleObj spid="_x0000_s1159182" name="Equation" r:id="rId15" imgW="3492360" imgH="520560" progId="Equation.DSMT4">
              <p:embed/>
            </p:oleObj>
          </a:graphicData>
        </a:graphic>
      </p:graphicFrame>
      <p:sp>
        <p:nvSpPr>
          <p:cNvPr id="59" name="矩形 58"/>
          <p:cNvSpPr/>
          <p:nvPr/>
        </p:nvSpPr>
        <p:spPr bwMode="auto">
          <a:xfrm>
            <a:off x="4643120" y="4837176"/>
            <a:ext cx="228600" cy="457200"/>
          </a:xfrm>
          <a:prstGeom prst="rect">
            <a:avLst/>
          </a:prstGeom>
          <a:noFill/>
          <a:ln w="28575" cap="flat" cmpd="sng" algn="ctr">
            <a:solidFill>
              <a:srgbClr val="92D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ndParaRPr>
          </a:p>
        </p:txBody>
      </p:sp>
      <p:sp>
        <p:nvSpPr>
          <p:cNvPr id="52" name="TextBox 18"/>
          <p:cNvSpPr txBox="1">
            <a:spLocks noChangeArrowheads="1"/>
          </p:cNvSpPr>
          <p:nvPr/>
        </p:nvSpPr>
        <p:spPr bwMode="auto">
          <a:xfrm>
            <a:off x="294640" y="6309360"/>
            <a:ext cx="8534400" cy="261610"/>
          </a:xfrm>
          <a:prstGeom prst="rect">
            <a:avLst/>
          </a:prstGeom>
          <a:noFill/>
          <a:ln w="9525">
            <a:noFill/>
            <a:miter lim="800000"/>
            <a:headEnd/>
            <a:tailEnd/>
          </a:ln>
        </p:spPr>
        <p:txBody>
          <a:bodyPr wrap="square">
            <a:spAutoFit/>
          </a:bodyPr>
          <a:lstStyle/>
          <a:p>
            <a:pPr indent="-457200" algn="just"/>
            <a:r>
              <a:rPr lang="en-US" altLang="zh-CN" sz="1100" dirty="0" smtClean="0">
                <a:solidFill>
                  <a:srgbClr val="000000"/>
                </a:solidFill>
              </a:rPr>
              <a:t>[Ayach’14] O. El </a:t>
            </a:r>
            <a:r>
              <a:rPr lang="en-US" altLang="zh-CN" sz="1100" dirty="0" err="1" smtClean="0">
                <a:solidFill>
                  <a:srgbClr val="000000"/>
                </a:solidFill>
              </a:rPr>
              <a:t>Ayach</a:t>
            </a:r>
            <a:r>
              <a:rPr lang="en-US" altLang="zh-CN" sz="1100" dirty="0" smtClean="0">
                <a:solidFill>
                  <a:srgbClr val="000000"/>
                </a:solidFill>
              </a:rPr>
              <a:t>, et al., “</a:t>
            </a:r>
            <a:r>
              <a:rPr lang="en-US" altLang="zh-CN" sz="1100" dirty="0" smtClean="0">
                <a:solidFill>
                  <a:srgbClr val="CC00CC"/>
                </a:solidFill>
              </a:rPr>
              <a:t>Spatially sparse </a:t>
            </a:r>
            <a:r>
              <a:rPr lang="en-US" altLang="zh-CN" sz="1100" dirty="0" err="1" smtClean="0">
                <a:solidFill>
                  <a:srgbClr val="CC00CC"/>
                </a:solidFill>
              </a:rPr>
              <a:t>precoding</a:t>
            </a:r>
            <a:r>
              <a:rPr lang="en-US" altLang="zh-CN" sz="1100" dirty="0" smtClean="0">
                <a:solidFill>
                  <a:srgbClr val="CC00CC"/>
                </a:solidFill>
              </a:rPr>
              <a:t> in millimeter wave MIMO systems</a:t>
            </a:r>
            <a:r>
              <a:rPr lang="en-US" altLang="zh-CN" sz="1100" dirty="0" smtClean="0">
                <a:solidFill>
                  <a:srgbClr val="000000"/>
                </a:solidFill>
              </a:rPr>
              <a:t>,” </a:t>
            </a:r>
            <a:r>
              <a:rPr lang="en-US" altLang="zh-CN" sz="1100" b="1" i="1" dirty="0" smtClean="0">
                <a:solidFill>
                  <a:srgbClr val="0033CC"/>
                </a:solidFill>
              </a:rPr>
              <a:t>IEEE Trans. Wireless </a:t>
            </a:r>
            <a:r>
              <a:rPr lang="en-US" altLang="zh-CN" sz="1100" b="1" i="1" dirty="0" err="1" smtClean="0">
                <a:solidFill>
                  <a:srgbClr val="0033CC"/>
                </a:solidFill>
              </a:rPr>
              <a:t>Commun</a:t>
            </a:r>
            <a:r>
              <a:rPr lang="en-US" altLang="zh-CN" sz="1100" b="1" i="1" dirty="0" smtClean="0">
                <a:solidFill>
                  <a:srgbClr val="0033CC"/>
                </a:solidFill>
              </a:rPr>
              <a:t>., </a:t>
            </a:r>
            <a:r>
              <a:rPr lang="en-US" altLang="zh-CN" sz="1100" dirty="0" smtClean="0">
                <a:solidFill>
                  <a:srgbClr val="000000"/>
                </a:solidFill>
              </a:rPr>
              <a:t>2014.</a:t>
            </a:r>
          </a:p>
        </p:txBody>
      </p:sp>
      <p:sp>
        <p:nvSpPr>
          <p:cNvPr id="34" name="标题 1"/>
          <p:cNvSpPr txBox="1">
            <a:spLocks/>
          </p:cNvSpPr>
          <p:nvPr/>
        </p:nvSpPr>
        <p:spPr>
          <a:xfrm>
            <a:off x="76200" y="228600"/>
            <a:ext cx="8991600" cy="685800"/>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altLang="zh-CN" sz="3600" b="1" kern="0" dirty="0" smtClean="0">
                <a:solidFill>
                  <a:srgbClr val="003399"/>
                </a:solidFill>
                <a:latin typeface="+mj-lt"/>
                <a:cs typeface="Times New Roman" pitchFamily="18" charset="0"/>
              </a:rPr>
              <a:t>3D beamspace channel model</a:t>
            </a:r>
            <a:endParaRPr kumimoji="0" lang="zh-CN" altLang="en-US" sz="3600" b="1" i="0" u="none" strike="noStrike" kern="0" cap="none" spc="0" normalizeH="0" baseline="0" noProof="0" dirty="0">
              <a:ln>
                <a:noFill/>
              </a:ln>
              <a:solidFill>
                <a:srgbClr val="003399"/>
              </a:solidFill>
              <a:effectLst/>
              <a:uLnTx/>
              <a:uFillTx/>
              <a:latin typeface="+mj-lt"/>
              <a:cs typeface="Times New Roman" pitchFamily="18" charset="0"/>
            </a:endParaRPr>
          </a:p>
        </p:txBody>
      </p:sp>
      <p:graphicFrame>
        <p:nvGraphicFramePr>
          <p:cNvPr id="44" name="对象 43"/>
          <p:cNvGraphicFramePr>
            <a:graphicFrameLocks noChangeAspect="1"/>
          </p:cNvGraphicFramePr>
          <p:nvPr/>
        </p:nvGraphicFramePr>
        <p:xfrm>
          <a:off x="4639628" y="3429000"/>
          <a:ext cx="2933700" cy="711200"/>
        </p:xfrm>
        <a:graphic>
          <a:graphicData uri="http://schemas.openxmlformats.org/presentationml/2006/ole">
            <p:oleObj spid="_x0000_s1159184" name="Equation" r:id="rId16" imgW="2933640" imgH="711000" progId="Equation.DSMT4">
              <p:embed/>
            </p:oleObj>
          </a:graphicData>
        </a:graphic>
      </p:graphicFrame>
      <p:graphicFrame>
        <p:nvGraphicFramePr>
          <p:cNvPr id="1159185" name="Object 17"/>
          <p:cNvGraphicFramePr>
            <a:graphicFrameLocks noChangeAspect="1"/>
          </p:cNvGraphicFramePr>
          <p:nvPr/>
        </p:nvGraphicFramePr>
        <p:xfrm>
          <a:off x="1602740" y="3430588"/>
          <a:ext cx="2971800" cy="711200"/>
        </p:xfrm>
        <a:graphic>
          <a:graphicData uri="http://schemas.openxmlformats.org/presentationml/2006/ole">
            <p:oleObj spid="_x0000_s1159185" name="Equation" r:id="rId17" imgW="2971800" imgH="711000" progId="Equation.DSMT4">
              <p:embed/>
            </p:oleObj>
          </a:graphicData>
        </a:graphic>
      </p:graphicFrame>
    </p:spTree>
    <p:extLst>
      <p:ext uri="{BB962C8B-B14F-4D97-AF65-F5344CB8AC3E}">
        <p14:creationId xmlns:p14="http://schemas.microsoft.com/office/powerpoint/2010/main" xmlns="" val="2513497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zh-CN" smtClean="0">
                <a:ea typeface="宋体" pitchFamily="2" charset="-122"/>
              </a:rPr>
              <a:t>Contents</a:t>
            </a:r>
          </a:p>
        </p:txBody>
      </p:sp>
      <p:sp>
        <p:nvSpPr>
          <p:cNvPr id="5123" name="AutoShape 6"/>
          <p:cNvSpPr>
            <a:spLocks noChangeArrowheads="1"/>
          </p:cNvSpPr>
          <p:nvPr/>
        </p:nvSpPr>
        <p:spPr bwMode="gray">
          <a:xfrm>
            <a:off x="836613" y="1719538"/>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24" name="AutoShape 7"/>
          <p:cNvSpPr>
            <a:spLocks noChangeArrowheads="1"/>
          </p:cNvSpPr>
          <p:nvPr/>
        </p:nvSpPr>
        <p:spPr bwMode="gray">
          <a:xfrm>
            <a:off x="406400" y="1600475"/>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53" name="Text Box 8"/>
          <p:cNvSpPr txBox="1">
            <a:spLocks noChangeArrowheads="1"/>
          </p:cNvSpPr>
          <p:nvPr/>
        </p:nvSpPr>
        <p:spPr bwMode="gray">
          <a:xfrm>
            <a:off x="1066800" y="1702075"/>
            <a:ext cx="3276600" cy="457200"/>
          </a:xfrm>
          <a:prstGeom prst="rect">
            <a:avLst/>
          </a:prstGeom>
          <a:noFill/>
          <a:ln w="9525" algn="ctr">
            <a:noFill/>
            <a:miter lim="800000"/>
            <a:headEnd/>
            <a:tailEnd/>
          </a:ln>
        </p:spPr>
        <p:txBody>
          <a:bodyPr>
            <a:spAutoFit/>
          </a:bodyPr>
          <a:lstStyle/>
          <a:p>
            <a:pPr algn="ctr" eaLnBrk="1" hangingPunct="1"/>
            <a:r>
              <a:rPr lang="en-US" altLang="zh-CN" b="1" dirty="0">
                <a:solidFill>
                  <a:schemeClr val="bg2"/>
                </a:solidFill>
                <a:latin typeface="Times New Roman" pitchFamily="18" charset="0"/>
              </a:rPr>
              <a:t>Technical Background</a:t>
            </a:r>
            <a:endParaRPr lang="zh-CN" altLang="zh-CN" dirty="0">
              <a:solidFill>
                <a:schemeClr val="bg2"/>
              </a:solidFill>
            </a:endParaRPr>
          </a:p>
        </p:txBody>
      </p:sp>
      <p:sp>
        <p:nvSpPr>
          <p:cNvPr id="27654" name="Text Box 9"/>
          <p:cNvSpPr txBox="1">
            <a:spLocks noChangeArrowheads="1"/>
          </p:cNvSpPr>
          <p:nvPr/>
        </p:nvSpPr>
        <p:spPr bwMode="gray">
          <a:xfrm>
            <a:off x="620713" y="1698900"/>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7" name="AutoShape 6"/>
          <p:cNvSpPr>
            <a:spLocks noChangeArrowheads="1"/>
          </p:cNvSpPr>
          <p:nvPr/>
        </p:nvSpPr>
        <p:spPr bwMode="gray">
          <a:xfrm>
            <a:off x="840250" y="2923478"/>
            <a:ext cx="4048125"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28" name="AutoShape 7"/>
          <p:cNvSpPr>
            <a:spLocks noChangeArrowheads="1"/>
          </p:cNvSpPr>
          <p:nvPr/>
        </p:nvSpPr>
        <p:spPr bwMode="gray">
          <a:xfrm>
            <a:off x="410038" y="2804415"/>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57" name="Text Box 8"/>
          <p:cNvSpPr txBox="1">
            <a:spLocks noChangeArrowheads="1"/>
          </p:cNvSpPr>
          <p:nvPr/>
        </p:nvSpPr>
        <p:spPr bwMode="gray">
          <a:xfrm>
            <a:off x="1078375" y="2915540"/>
            <a:ext cx="2808288" cy="457200"/>
          </a:xfrm>
          <a:prstGeom prst="rect">
            <a:avLst/>
          </a:prstGeom>
          <a:noFill/>
          <a:ln w="9525" algn="ctr">
            <a:noFill/>
            <a:miter lim="800000"/>
            <a:headEnd/>
            <a:tailEnd/>
          </a:ln>
        </p:spPr>
        <p:txBody>
          <a:bodyPr>
            <a:spAutoFit/>
          </a:bodyPr>
          <a:lstStyle/>
          <a:p>
            <a:pPr algn="ctr" eaLnBrk="1" hangingPunct="1"/>
            <a:r>
              <a:rPr lang="en-US" altLang="zh-CN" b="1" dirty="0">
                <a:solidFill>
                  <a:srgbClr val="C00000"/>
                </a:solidFill>
                <a:latin typeface="Times New Roman" pitchFamily="18" charset="0"/>
              </a:rPr>
              <a:t>Proposed Solution</a:t>
            </a:r>
            <a:endParaRPr lang="zh-CN" altLang="zh-CN" dirty="0">
              <a:solidFill>
                <a:srgbClr val="C00000"/>
              </a:solidFill>
            </a:endParaRPr>
          </a:p>
        </p:txBody>
      </p:sp>
      <p:sp>
        <p:nvSpPr>
          <p:cNvPr id="27658" name="Text Box 9"/>
          <p:cNvSpPr txBox="1">
            <a:spLocks noChangeArrowheads="1"/>
          </p:cNvSpPr>
          <p:nvPr/>
        </p:nvSpPr>
        <p:spPr bwMode="gray">
          <a:xfrm>
            <a:off x="624350" y="2902840"/>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5" name="AutoShape 6"/>
          <p:cNvSpPr>
            <a:spLocks noChangeArrowheads="1"/>
          </p:cNvSpPr>
          <p:nvPr/>
        </p:nvSpPr>
        <p:spPr bwMode="gray">
          <a:xfrm>
            <a:off x="859100" y="4122518"/>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36" name="AutoShape 7"/>
          <p:cNvSpPr>
            <a:spLocks noChangeArrowheads="1"/>
          </p:cNvSpPr>
          <p:nvPr/>
        </p:nvSpPr>
        <p:spPr bwMode="gray">
          <a:xfrm>
            <a:off x="428888" y="4044095"/>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65" name="Text Box 8"/>
          <p:cNvSpPr txBox="1">
            <a:spLocks noChangeArrowheads="1"/>
          </p:cNvSpPr>
          <p:nvPr/>
        </p:nvSpPr>
        <p:spPr bwMode="gray">
          <a:xfrm>
            <a:off x="884500" y="4125693"/>
            <a:ext cx="3055938" cy="457200"/>
          </a:xfrm>
          <a:prstGeom prst="rect">
            <a:avLst/>
          </a:prstGeom>
          <a:noFill/>
          <a:ln w="9525" algn="ctr">
            <a:noFill/>
            <a:miter lim="800000"/>
            <a:headEnd/>
            <a:tailEnd/>
          </a:ln>
        </p:spPr>
        <p:txBody>
          <a:bodyPr>
            <a:spAutoFit/>
          </a:bodyPr>
          <a:lstStyle/>
          <a:p>
            <a:pPr algn="ctr" eaLnBrk="1" hangingPunct="1"/>
            <a:r>
              <a:rPr lang="zh-CN" altLang="zh-CN" b="1">
                <a:latin typeface="Times New Roman" pitchFamily="18" charset="0"/>
              </a:rPr>
              <a:t>    </a:t>
            </a:r>
            <a:r>
              <a:rPr lang="en-US" altLang="zh-CN" b="1">
                <a:latin typeface="Times New Roman" pitchFamily="18" charset="0"/>
              </a:rPr>
              <a:t>Simulation Results</a:t>
            </a:r>
            <a:endParaRPr lang="zh-CN" altLang="zh-CN"/>
          </a:p>
        </p:txBody>
      </p:sp>
      <p:sp>
        <p:nvSpPr>
          <p:cNvPr id="27666" name="Text Box 9"/>
          <p:cNvSpPr txBox="1">
            <a:spLocks noChangeArrowheads="1"/>
          </p:cNvSpPr>
          <p:nvPr/>
        </p:nvSpPr>
        <p:spPr bwMode="gray">
          <a:xfrm>
            <a:off x="643200" y="4101880"/>
            <a:ext cx="354013" cy="457200"/>
          </a:xfrm>
          <a:prstGeom prst="rect">
            <a:avLst/>
          </a:prstGeom>
          <a:noFill/>
          <a:ln w="31750" algn="ctr">
            <a:noFill/>
            <a:miter lim="800000"/>
            <a:headEnd/>
            <a:tailEnd/>
          </a:ln>
        </p:spPr>
        <p:txBody>
          <a:bodyPr wrap="none">
            <a:spAutoFit/>
          </a:bodyPr>
          <a:lstStyle/>
          <a:p>
            <a:pPr algn="ctr" eaLnBrk="1" hangingPunct="1"/>
            <a:r>
              <a:rPr lang="en-US" altLang="zh-CN" b="1" dirty="0" smtClean="0">
                <a:solidFill>
                  <a:srgbClr val="B0DD7F"/>
                </a:solidFill>
              </a:rPr>
              <a:t>3</a:t>
            </a:r>
            <a:endParaRPr lang="zh-CN" altLang="zh-CN" dirty="0"/>
          </a:p>
        </p:txBody>
      </p:sp>
      <p:sp>
        <p:nvSpPr>
          <p:cNvPr id="5139" name="AutoShape 6"/>
          <p:cNvSpPr>
            <a:spLocks noChangeArrowheads="1"/>
          </p:cNvSpPr>
          <p:nvPr/>
        </p:nvSpPr>
        <p:spPr bwMode="gray">
          <a:xfrm>
            <a:off x="893825" y="532562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ndParaRPr>
          </a:p>
        </p:txBody>
      </p:sp>
      <p:sp>
        <p:nvSpPr>
          <p:cNvPr id="5140" name="AutoShape 7"/>
          <p:cNvSpPr>
            <a:spLocks noChangeArrowheads="1"/>
          </p:cNvSpPr>
          <p:nvPr/>
        </p:nvSpPr>
        <p:spPr bwMode="gray">
          <a:xfrm>
            <a:off x="463613" y="520656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ndParaRPr>
          </a:p>
        </p:txBody>
      </p:sp>
      <p:sp>
        <p:nvSpPr>
          <p:cNvPr id="27669" name="Text Box 8"/>
          <p:cNvSpPr txBox="1">
            <a:spLocks noChangeArrowheads="1"/>
          </p:cNvSpPr>
          <p:nvPr/>
        </p:nvSpPr>
        <p:spPr bwMode="gray">
          <a:xfrm>
            <a:off x="746505" y="5317685"/>
            <a:ext cx="2808288" cy="457200"/>
          </a:xfrm>
          <a:prstGeom prst="rect">
            <a:avLst/>
          </a:prstGeom>
          <a:noFill/>
          <a:ln w="9525" algn="ctr">
            <a:noFill/>
            <a:miter lim="800000"/>
            <a:headEnd/>
            <a:tailEnd/>
          </a:ln>
        </p:spPr>
        <p:txBody>
          <a:bodyPr>
            <a:spAutoFit/>
          </a:bodyPr>
          <a:lstStyle/>
          <a:p>
            <a:pPr algn="ctr" eaLnBrk="1" hangingPunct="1"/>
            <a:r>
              <a:rPr lang="en-US" altLang="zh-CN" b="1">
                <a:latin typeface="Times New Roman" pitchFamily="18" charset="0"/>
              </a:rPr>
              <a:t>Conclusions</a:t>
            </a:r>
            <a:endParaRPr lang="zh-CN" altLang="zh-CN"/>
          </a:p>
        </p:txBody>
      </p:sp>
      <p:sp>
        <p:nvSpPr>
          <p:cNvPr id="27670" name="Text Box 9"/>
          <p:cNvSpPr txBox="1">
            <a:spLocks noChangeArrowheads="1"/>
          </p:cNvSpPr>
          <p:nvPr/>
        </p:nvSpPr>
        <p:spPr bwMode="gray">
          <a:xfrm>
            <a:off x="676838" y="5304985"/>
            <a:ext cx="356187" cy="461665"/>
          </a:xfrm>
          <a:prstGeom prst="rect">
            <a:avLst/>
          </a:prstGeom>
          <a:noFill/>
          <a:ln w="31750" algn="ctr">
            <a:noFill/>
            <a:miter lim="800000"/>
            <a:headEnd/>
            <a:tailEnd/>
          </a:ln>
        </p:spPr>
        <p:txBody>
          <a:bodyPr wrap="none">
            <a:spAutoFit/>
          </a:bodyPr>
          <a:lstStyle/>
          <a:p>
            <a:pPr algn="ctr" eaLnBrk="1" hangingPunct="1"/>
            <a:r>
              <a:rPr lang="en-US" altLang="zh-CN" b="1" dirty="0" smtClean="0">
                <a:solidFill>
                  <a:srgbClr val="B0DD7F"/>
                </a:solidFill>
              </a:rPr>
              <a:t>4</a:t>
            </a:r>
            <a:endParaRPr lang="zh-CN" altLang="zh-CN" dirty="0"/>
          </a:p>
        </p:txBody>
      </p:sp>
    </p:spTree>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5_CSIP_template1">
  <a:themeElements>
    <a:clrScheme name="5_CSIP_template1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5_CSIP_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en-US" sz="24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en-US" sz="24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5_CSIP_template1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5_CSIP_template1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5_CSIP_template1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5_CSIP_template1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15033</TotalTime>
  <Pages>0</Pages>
  <Words>2935</Words>
  <Characters>0</Characters>
  <Application>Microsoft Office PowerPoint</Application>
  <DocSecurity>0</DocSecurity>
  <PresentationFormat>全屏显示(4:3)</PresentationFormat>
  <Lines>0</Lines>
  <Paragraphs>243</Paragraphs>
  <Slides>21</Slides>
  <Notes>21</Notes>
  <HiddenSlides>0</HiddenSlides>
  <MMClips>0</MMClips>
  <ScaleCrop>false</ScaleCrop>
  <HeadingPairs>
    <vt:vector size="6" baseType="variant">
      <vt:variant>
        <vt:lpstr>主题</vt:lpstr>
      </vt:variant>
      <vt:variant>
        <vt:i4>1</vt:i4>
      </vt:variant>
      <vt:variant>
        <vt:lpstr>嵌入 OLE 服务器</vt:lpstr>
      </vt:variant>
      <vt:variant>
        <vt:i4>4</vt:i4>
      </vt:variant>
      <vt:variant>
        <vt:lpstr>幻灯片标题</vt:lpstr>
      </vt:variant>
      <vt:variant>
        <vt:i4>21</vt:i4>
      </vt:variant>
    </vt:vector>
  </HeadingPairs>
  <TitlesOfParts>
    <vt:vector size="26" baseType="lpstr">
      <vt:lpstr>5_CSIP_template1</vt:lpstr>
      <vt:lpstr>Visio</vt:lpstr>
      <vt:lpstr>Equation</vt:lpstr>
      <vt:lpstr>MathType 6.0 Equation</vt:lpstr>
      <vt:lpstr>Microsoft Visio Drawing</vt:lpstr>
      <vt:lpstr>Beamspace Channel Estimation for 3D Lens-Based Millimeter-Wave Massive MIMO Systems</vt:lpstr>
      <vt:lpstr>Contents</vt:lpstr>
      <vt:lpstr>Advantages of mmWave massive MIMO</vt:lpstr>
      <vt:lpstr>Challenges of mmWave massive MIMO</vt:lpstr>
      <vt:lpstr>幻灯片 5</vt:lpstr>
      <vt:lpstr>幻灯片 6</vt:lpstr>
      <vt:lpstr>幻灯片 7</vt:lpstr>
      <vt:lpstr>幻灯片 8</vt:lpstr>
      <vt:lpstr>Contents</vt:lpstr>
      <vt:lpstr>幻灯片 10</vt:lpstr>
      <vt:lpstr>Adaptive selecting network</vt:lpstr>
      <vt:lpstr>Structural property 1</vt:lpstr>
      <vt:lpstr>Structural property 2</vt:lpstr>
      <vt:lpstr>Adaptively support detection (ASD) algorithm</vt:lpstr>
      <vt:lpstr>ASD-based 3D beamspace channel estimation</vt:lpstr>
      <vt:lpstr>Contents</vt:lpstr>
      <vt:lpstr>Simulation parameters</vt:lpstr>
      <vt:lpstr>幻灯片 18</vt:lpstr>
      <vt:lpstr>Contents</vt:lpstr>
      <vt:lpstr>幻灯片 20</vt:lpstr>
      <vt:lpstr>幻灯片 21</vt:lpstr>
    </vt:vector>
  </TitlesOfParts>
  <Company>ECE-GATech</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LDPC codes based on cyclotomic cosets</dc:title>
  <dc:creator>wave1</dc:creator>
  <cp:lastModifiedBy>lenovo</cp:lastModifiedBy>
  <cp:revision>3485</cp:revision>
  <cp:lastPrinted>2015-12-02T02:53:53Z</cp:lastPrinted>
  <dcterms:created xsi:type="dcterms:W3CDTF">2003-09-07T20:27:20Z</dcterms:created>
  <dcterms:modified xsi:type="dcterms:W3CDTF">2016-10-04T14:48:41Z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2052-9.1.0.4468</vt:lpwstr>
  </property>
</Properties>
</file>